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260" r:id="rId5"/>
    <p:sldId id="261" r:id="rId6"/>
    <p:sldId id="262" r:id="rId7"/>
    <p:sldId id="258" r:id="rId8"/>
    <p:sldId id="266" r:id="rId9"/>
    <p:sldId id="259" r:id="rId10"/>
    <p:sldId id="263" r:id="rId11"/>
    <p:sldId id="277" r:id="rId12"/>
    <p:sldId id="265"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75" d="100"/>
          <a:sy n="75" d="100"/>
        </p:scale>
        <p:origin x="-974" y="-23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145376-FB1D-0E7D-65D5-0A1FFE0A57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E1E1D36-D8F8-8DDE-477C-F426AF12B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2EE8180-DBE2-AED9-4222-D29E4F79F386}"/>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D046915D-CBEE-C65A-20F1-0FCBF73EC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B3F4E29-3C47-9270-AC47-830DDAD69CC3}"/>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613345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D953BB-5BB6-591A-1B13-EE1EE4D92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EB94AAD-DF8B-FF10-78D6-6EC571E2FF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6379895-418A-62F1-99AC-524AECE8B47E}"/>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EDCAD6FF-60F4-A8FF-B984-F1609DC8F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61F26F7-9DAD-F21E-B86F-AD3BD509C3AA}"/>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2002166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A351363-6270-F934-FCED-72C5DD521B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03E569D-884F-6BE5-5AEF-2A6013B2B8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E716DA-CADC-C9C0-6F4A-6719DB629FC1}"/>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C78E4346-1486-4D23-758D-5B1E79E0A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5B53425-BDE1-982E-3C25-23743044AD41}"/>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2910431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814330-F2D3-B661-021B-EF346E293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184F3F3-C453-7896-C8CC-F166A29C2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CD1C9CB-D3D3-FFD9-2179-2D64657FC9A8}"/>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D4427E91-F081-E60C-041F-FB8422D06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BF5DD52-2467-276E-A895-BAB4FCDDC3B1}"/>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293254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F75E26-3A4B-0A54-E7C0-00CB6E34F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C4FD871-3AD6-CB55-A499-FA3ABF5D07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156ABD9-6894-5DD6-AA1E-33DD15BD7584}"/>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819123B0-85F3-3E83-6FEA-7D99C9F23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B5993AA-C2CE-1077-2D6F-3D1AB1AE01E7}"/>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347559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CF6B08-7B51-2808-71E3-4DC7399E66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48B6B73-6B6D-FF87-6E0F-E598DC4767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0573D64-B3E3-35C4-CD3A-DE7767A3B8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C771B3B-F8B4-622F-5941-C99753125FA1}"/>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6" name="Footer Placeholder 5">
            <a:extLst>
              <a:ext uri="{FF2B5EF4-FFF2-40B4-BE49-F238E27FC236}">
                <a16:creationId xmlns="" xmlns:a16="http://schemas.microsoft.com/office/drawing/2014/main" id="{679E6C39-856A-040E-59FC-F27F4D55D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B9FE56F-86E2-E90B-621E-1C8453C990F6}"/>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2832536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EDA019-EFC2-ADE1-FE11-0076CED075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2683457-4751-5597-BF27-96B9E5D147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490C18D-1F95-7DC8-EA18-BF2F526743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25936C5-0BA3-CEEC-199E-C29CBFA6F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8A45886-9259-1ED6-4598-C154D2132D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476CDF6-C553-990D-EE04-B932EDE9F7CA}"/>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8" name="Footer Placeholder 7">
            <a:extLst>
              <a:ext uri="{FF2B5EF4-FFF2-40B4-BE49-F238E27FC236}">
                <a16:creationId xmlns="" xmlns:a16="http://schemas.microsoft.com/office/drawing/2014/main" id="{39CAC515-83B4-6CA5-EE8F-319D3734BC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F3ACDE2-B89C-F4BC-33BE-AE676A22840C}"/>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19521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2A4948-7244-0598-98F2-EE10A5D7B8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D10E3020-2220-56AF-D145-FC43B4D71C80}"/>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4" name="Footer Placeholder 3">
            <a:extLst>
              <a:ext uri="{FF2B5EF4-FFF2-40B4-BE49-F238E27FC236}">
                <a16:creationId xmlns="" xmlns:a16="http://schemas.microsoft.com/office/drawing/2014/main" id="{ABE96AE0-8589-EEE8-46E4-BAF71D5A6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BD5B650-F66B-C508-1AE5-79AC8921B6E5}"/>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1674427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7F951C8-2F36-58FC-0B8E-D42A082C21EA}"/>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3" name="Footer Placeholder 2">
            <a:extLst>
              <a:ext uri="{FF2B5EF4-FFF2-40B4-BE49-F238E27FC236}">
                <a16:creationId xmlns="" xmlns:a16="http://schemas.microsoft.com/office/drawing/2014/main" id="{14F58E13-98E6-E990-4929-A848B56C40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FE28BA10-740D-0785-F08C-47DB2C33CB27}"/>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372280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694DAF-32EA-892A-97D0-99FE19B8D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D2F39CCF-F3F5-EA1F-0211-9AB5ADFC4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30C48F08-2D4B-3CFF-7902-F7FC72998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38C2D93-AA9F-B089-F128-C157ABA79C06}"/>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6" name="Footer Placeholder 5">
            <a:extLst>
              <a:ext uri="{FF2B5EF4-FFF2-40B4-BE49-F238E27FC236}">
                <a16:creationId xmlns="" xmlns:a16="http://schemas.microsoft.com/office/drawing/2014/main" id="{6EC76498-8D3D-EF10-DDC8-F69C33677F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2626F78-4752-69B7-5E10-298D11EE8940}"/>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124870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A7B93B-5340-B33A-ECE8-54FCBDDE9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C6C86B0C-F578-20A4-31E7-7B870807A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85D1CBF-3BB8-5685-9BF9-FF936CC79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E0FEFEF-2BEB-BBCF-7D78-B447E1BC5EC3}"/>
              </a:ext>
            </a:extLst>
          </p:cNvPr>
          <p:cNvSpPr>
            <a:spLocks noGrp="1"/>
          </p:cNvSpPr>
          <p:nvPr>
            <p:ph type="dt" sz="half" idx="10"/>
          </p:nvPr>
        </p:nvSpPr>
        <p:spPr/>
        <p:txBody>
          <a:bodyPr/>
          <a:lstStyle/>
          <a:p>
            <a:fld id="{722E65A5-85C5-4983-B99D-FF2CA6BD1E67}" type="datetimeFigureOut">
              <a:rPr lang="en-US" smtClean="0"/>
              <a:t>1/1/2025</a:t>
            </a:fld>
            <a:endParaRPr lang="en-US"/>
          </a:p>
        </p:txBody>
      </p:sp>
      <p:sp>
        <p:nvSpPr>
          <p:cNvPr id="6" name="Footer Placeholder 5">
            <a:extLst>
              <a:ext uri="{FF2B5EF4-FFF2-40B4-BE49-F238E27FC236}">
                <a16:creationId xmlns="" xmlns:a16="http://schemas.microsoft.com/office/drawing/2014/main" id="{89A04CD5-CA22-D487-A00F-CAC28D202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687B91F-A5AB-8C51-72CC-F81B8F5465FC}"/>
              </a:ext>
            </a:extLst>
          </p:cNvPr>
          <p:cNvSpPr>
            <a:spLocks noGrp="1"/>
          </p:cNvSpPr>
          <p:nvPr>
            <p:ph type="sldNum" sz="quarter" idx="12"/>
          </p:nvPr>
        </p:nvSpPr>
        <p:spPr/>
        <p:txBody>
          <a:bodyPr/>
          <a:lstStyle/>
          <a:p>
            <a:fld id="{8FEBCC02-55E6-4922-8F65-F47682634057}" type="slidenum">
              <a:rPr lang="en-US" smtClean="0"/>
              <a:t>‹#›</a:t>
            </a:fld>
            <a:endParaRPr lang="en-US"/>
          </a:p>
        </p:txBody>
      </p:sp>
    </p:spTree>
    <p:extLst>
      <p:ext uri="{BB962C8B-B14F-4D97-AF65-F5344CB8AC3E}">
        <p14:creationId xmlns:p14="http://schemas.microsoft.com/office/powerpoint/2010/main" val="259172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BF4EF61-A12A-2F3E-C567-9D163BCB1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8248C08-2E53-7D16-33CF-179CA0FFD5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1AD78EE-9069-9981-D6B5-05076C45D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2E65A5-85C5-4983-B99D-FF2CA6BD1E67}" type="datetimeFigureOut">
              <a:rPr lang="en-US" smtClean="0"/>
              <a:t>1/1/2025</a:t>
            </a:fld>
            <a:endParaRPr lang="en-US"/>
          </a:p>
        </p:txBody>
      </p:sp>
      <p:sp>
        <p:nvSpPr>
          <p:cNvPr id="5" name="Footer Placeholder 4">
            <a:extLst>
              <a:ext uri="{FF2B5EF4-FFF2-40B4-BE49-F238E27FC236}">
                <a16:creationId xmlns="" xmlns:a16="http://schemas.microsoft.com/office/drawing/2014/main" id="{1F4CDCE9-B7A6-0DBA-0960-43B0A8770C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 xmlns:a16="http://schemas.microsoft.com/office/drawing/2014/main" id="{67F941AA-14D9-4A74-3ED8-047A2728FD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EBCC02-55E6-4922-8F65-F47682634057}" type="slidenum">
              <a:rPr lang="en-US" smtClean="0"/>
              <a:t>‹#›</a:t>
            </a:fld>
            <a:endParaRPr lang="en-US"/>
          </a:p>
        </p:txBody>
      </p:sp>
    </p:spTree>
    <p:extLst>
      <p:ext uri="{BB962C8B-B14F-4D97-AF65-F5344CB8AC3E}">
        <p14:creationId xmlns:p14="http://schemas.microsoft.com/office/powerpoint/2010/main" val="3421976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puterscience.chemeketa.edu/cs160Reader/DataRepresentation/ImageRepresentation.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geogebra.org/m/Dq2A7aRv"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poloclub.github.io/cnn-explain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44E9A1-94D6-F6AC-E324-ECCA9B4428F3}"/>
              </a:ext>
            </a:extLst>
          </p:cNvPr>
          <p:cNvSpPr>
            <a:spLocks noGrp="1"/>
          </p:cNvSpPr>
          <p:nvPr>
            <p:ph type="ctrTitle"/>
          </p:nvPr>
        </p:nvSpPr>
        <p:spPr/>
        <p:txBody>
          <a:bodyPr/>
          <a:lstStyle/>
          <a:p>
            <a:r>
              <a:rPr lang="en-US" dirty="0"/>
              <a:t>CNN</a:t>
            </a:r>
          </a:p>
        </p:txBody>
      </p:sp>
      <p:sp>
        <p:nvSpPr>
          <p:cNvPr id="3" name="Subtitle 2">
            <a:extLst>
              <a:ext uri="{FF2B5EF4-FFF2-40B4-BE49-F238E27FC236}">
                <a16:creationId xmlns="" xmlns:a16="http://schemas.microsoft.com/office/drawing/2014/main" id="{04A46326-8379-2071-4EAF-537FC985C838}"/>
              </a:ext>
            </a:extLst>
          </p:cNvPr>
          <p:cNvSpPr>
            <a:spLocks noGrp="1"/>
          </p:cNvSpPr>
          <p:nvPr>
            <p:ph type="subTitle" idx="1"/>
          </p:nvPr>
        </p:nvSpPr>
        <p:spPr/>
        <p:txBody>
          <a:bodyPr/>
          <a:lstStyle/>
          <a:p>
            <a:r>
              <a:rPr lang="en-US" dirty="0"/>
              <a:t>Convolution neural network</a:t>
            </a:r>
          </a:p>
        </p:txBody>
      </p:sp>
    </p:spTree>
    <p:extLst>
      <p:ext uri="{BB962C8B-B14F-4D97-AF65-F5344CB8AC3E}">
        <p14:creationId xmlns:p14="http://schemas.microsoft.com/office/powerpoint/2010/main" val="3412270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C003C8-9292-6E9B-5A66-0866BDE749A1}"/>
              </a:ext>
            </a:extLst>
          </p:cNvPr>
          <p:cNvSpPr>
            <a:spLocks noGrp="1"/>
          </p:cNvSpPr>
          <p:nvPr>
            <p:ph type="title"/>
          </p:nvPr>
        </p:nvSpPr>
        <p:spPr>
          <a:xfrm>
            <a:off x="175381" y="108714"/>
            <a:ext cx="2190448" cy="636361"/>
          </a:xfrm>
        </p:spPr>
        <p:txBody>
          <a:bodyPr>
            <a:normAutofit fontScale="90000"/>
          </a:bodyPr>
          <a:lstStyle/>
          <a:p>
            <a:r>
              <a:rPr lang="en-US" b="1" i="0" dirty="0">
                <a:solidFill>
                  <a:srgbClr val="242424"/>
                </a:solidFill>
                <a:effectLst/>
                <a:latin typeface="source-serif-pro"/>
              </a:rPr>
              <a:t>Kernels</a:t>
            </a:r>
            <a:endParaRPr lang="en-US" dirty="0"/>
          </a:p>
        </p:txBody>
      </p:sp>
      <p:sp>
        <p:nvSpPr>
          <p:cNvPr id="3" name="Content Placeholder 2">
            <a:extLst>
              <a:ext uri="{FF2B5EF4-FFF2-40B4-BE49-F238E27FC236}">
                <a16:creationId xmlns="" xmlns:a16="http://schemas.microsoft.com/office/drawing/2014/main" id="{DDE32D0E-846C-2C58-AD5F-66A08B59A375}"/>
              </a:ext>
            </a:extLst>
          </p:cNvPr>
          <p:cNvSpPr>
            <a:spLocks noGrp="1"/>
          </p:cNvSpPr>
          <p:nvPr>
            <p:ph idx="1"/>
          </p:nvPr>
        </p:nvSpPr>
        <p:spPr>
          <a:xfrm>
            <a:off x="872083" y="730430"/>
            <a:ext cx="10324495" cy="5270576"/>
          </a:xfrm>
        </p:spPr>
        <p:txBody>
          <a:bodyPr/>
          <a:lstStyle/>
          <a:p>
            <a:r>
              <a:rPr lang="en-US" sz="2400" dirty="0">
                <a:solidFill>
                  <a:srgbClr val="242424"/>
                </a:solidFill>
                <a:latin typeface="source-serif-pro"/>
              </a:rPr>
              <a:t>S</a:t>
            </a:r>
            <a:r>
              <a:rPr lang="en-US" sz="2400" b="0" i="0" dirty="0">
                <a:solidFill>
                  <a:srgbClr val="242424"/>
                </a:solidFill>
                <a:effectLst/>
                <a:latin typeface="source-serif-pro"/>
              </a:rPr>
              <a:t>mall matrices of numbers. </a:t>
            </a:r>
          </a:p>
          <a:p>
            <a:r>
              <a:rPr lang="en-US" sz="2400" b="0" i="0" dirty="0">
                <a:solidFill>
                  <a:srgbClr val="242424"/>
                </a:solidFill>
                <a:effectLst/>
                <a:latin typeface="source-serif-pro"/>
              </a:rPr>
              <a:t>These filters move across the image performing </a:t>
            </a:r>
            <a:r>
              <a:rPr lang="en-US" sz="2400" b="1" i="0" dirty="0">
                <a:solidFill>
                  <a:srgbClr val="242424"/>
                </a:solidFill>
                <a:effectLst/>
                <a:latin typeface="source-serif-pro"/>
              </a:rPr>
              <a:t>element-wise multiplication</a:t>
            </a:r>
            <a:r>
              <a:rPr lang="en-US" sz="2400" b="0" i="0" dirty="0">
                <a:solidFill>
                  <a:srgbClr val="242424"/>
                </a:solidFill>
                <a:effectLst/>
                <a:latin typeface="source-serif-pro"/>
              </a:rPr>
              <a:t> with the part of the image they cover, extracting features such as</a:t>
            </a:r>
            <a:r>
              <a:rPr lang="en-US" sz="2400" b="1" i="0" dirty="0">
                <a:solidFill>
                  <a:srgbClr val="242424"/>
                </a:solidFill>
                <a:effectLst/>
                <a:latin typeface="source-serif-pro"/>
              </a:rPr>
              <a:t> edges, textures, and shapes</a:t>
            </a:r>
            <a:r>
              <a:rPr lang="en-US" sz="2400" b="0" i="0" dirty="0">
                <a:solidFill>
                  <a:srgbClr val="242424"/>
                </a:solidFill>
                <a:effectLst/>
                <a:latin typeface="source-serif-pro"/>
              </a:rPr>
              <a:t>.</a:t>
            </a:r>
          </a:p>
          <a:p>
            <a:pPr algn="l">
              <a:lnSpc>
                <a:spcPts val="2400"/>
              </a:lnSpc>
            </a:pPr>
            <a:r>
              <a:rPr lang="en-US" sz="2400" b="1" i="0" dirty="0">
                <a:solidFill>
                  <a:srgbClr val="242424"/>
                </a:solidFill>
                <a:effectLst/>
                <a:latin typeface="source-serif-pro"/>
              </a:rPr>
              <a:t>Convolution Operation</a:t>
            </a:r>
            <a:r>
              <a:rPr lang="en-US" sz="2400" b="0" i="0" dirty="0">
                <a:solidFill>
                  <a:srgbClr val="242424"/>
                </a:solidFill>
                <a:effectLst/>
                <a:latin typeface="source-serif-pro"/>
              </a:rPr>
              <a:t/>
            </a:r>
            <a:br>
              <a:rPr lang="en-US" sz="2400" b="0" i="0" dirty="0">
                <a:solidFill>
                  <a:srgbClr val="242424"/>
                </a:solidFill>
                <a:effectLst/>
                <a:latin typeface="source-serif-pro"/>
              </a:rPr>
            </a:br>
            <a:r>
              <a:rPr lang="en-US" sz="2400" b="0" i="0" dirty="0">
                <a:solidFill>
                  <a:srgbClr val="242424"/>
                </a:solidFill>
                <a:effectLst/>
                <a:latin typeface="source-serif-pro"/>
              </a:rPr>
              <a:t>The convolution operation involves multiplying </a:t>
            </a:r>
            <a:r>
              <a:rPr lang="en-US" sz="2400" b="1" i="0" dirty="0">
                <a:solidFill>
                  <a:srgbClr val="242424"/>
                </a:solidFill>
                <a:effectLst/>
                <a:latin typeface="source-serif-pro"/>
              </a:rPr>
              <a:t>the kernel value</a:t>
            </a:r>
            <a:r>
              <a:rPr lang="en-US" sz="2400" b="0" i="0" dirty="0">
                <a:solidFill>
                  <a:srgbClr val="242424"/>
                </a:solidFill>
                <a:effectLst/>
                <a:latin typeface="source-serif-pro"/>
              </a:rPr>
              <a:t>s by the </a:t>
            </a:r>
            <a:r>
              <a:rPr lang="en-US" sz="2400" b="1" i="0" dirty="0">
                <a:solidFill>
                  <a:srgbClr val="242424"/>
                </a:solidFill>
                <a:effectLst/>
                <a:latin typeface="source-serif-pro"/>
              </a:rPr>
              <a:t>original pixel values </a:t>
            </a:r>
            <a:r>
              <a:rPr lang="en-US" sz="2400" b="0" i="0" dirty="0">
                <a:solidFill>
                  <a:srgbClr val="242424"/>
                </a:solidFill>
                <a:effectLst/>
                <a:latin typeface="source-serif-pro"/>
              </a:rPr>
              <a:t>of the image and then </a:t>
            </a:r>
            <a:r>
              <a:rPr lang="en-US" sz="2400" b="1" i="0" dirty="0">
                <a:solidFill>
                  <a:srgbClr val="242424"/>
                </a:solidFill>
                <a:effectLst/>
                <a:latin typeface="source-serif-pro"/>
              </a:rPr>
              <a:t>summing up the results</a:t>
            </a:r>
            <a:r>
              <a:rPr lang="en-US" sz="2400" b="0" i="0" dirty="0">
                <a:solidFill>
                  <a:srgbClr val="242424"/>
                </a:solidFill>
                <a:effectLst/>
                <a:latin typeface="source-serif-pro"/>
              </a:rPr>
              <a:t>.</a:t>
            </a:r>
          </a:p>
          <a:p>
            <a:pPr algn="l">
              <a:lnSpc>
                <a:spcPts val="2400"/>
              </a:lnSpc>
            </a:pPr>
            <a:r>
              <a:rPr lang="en-US" sz="2400" b="0" i="0" dirty="0">
                <a:solidFill>
                  <a:srgbClr val="242424"/>
                </a:solidFill>
                <a:effectLst/>
                <a:latin typeface="source-serif-pro"/>
              </a:rPr>
              <a:t>This is a basic example with a 2 </a:t>
            </a:r>
            <a:r>
              <a:rPr lang="en-US" sz="2400" b="0" i="1" dirty="0">
                <a:solidFill>
                  <a:srgbClr val="242424"/>
                </a:solidFill>
                <a:effectLst/>
                <a:latin typeface="source-serif-pro"/>
              </a:rPr>
              <a:t>× </a:t>
            </a:r>
            <a:r>
              <a:rPr lang="en-US" sz="2400" b="0" i="0" dirty="0">
                <a:solidFill>
                  <a:srgbClr val="242424"/>
                </a:solidFill>
                <a:effectLst/>
                <a:latin typeface="source-serif-pro"/>
              </a:rPr>
              <a:t>2 kernel:</a:t>
            </a:r>
          </a:p>
          <a:p>
            <a:endParaRPr lang="en-US" dirty="0"/>
          </a:p>
        </p:txBody>
      </p:sp>
      <p:pic>
        <p:nvPicPr>
          <p:cNvPr id="5" name="Picture 4">
            <a:extLst>
              <a:ext uri="{FF2B5EF4-FFF2-40B4-BE49-F238E27FC236}">
                <a16:creationId xmlns="" xmlns:a16="http://schemas.microsoft.com/office/drawing/2014/main" id="{3DF2C679-229C-AB3D-6D06-EBBCD3222D70}"/>
              </a:ext>
            </a:extLst>
          </p:cNvPr>
          <p:cNvPicPr>
            <a:picLocks noChangeAspect="1"/>
          </p:cNvPicPr>
          <p:nvPr/>
        </p:nvPicPr>
        <p:blipFill>
          <a:blip r:embed="rId2"/>
          <a:stretch>
            <a:fillRect/>
          </a:stretch>
        </p:blipFill>
        <p:spPr>
          <a:xfrm>
            <a:off x="1557562" y="4269576"/>
            <a:ext cx="5452534" cy="1883034"/>
          </a:xfrm>
          <a:prstGeom prst="rect">
            <a:avLst/>
          </a:prstGeom>
        </p:spPr>
      </p:pic>
      <p:sp>
        <p:nvSpPr>
          <p:cNvPr id="7" name="TextBox 6">
            <a:extLst>
              <a:ext uri="{FF2B5EF4-FFF2-40B4-BE49-F238E27FC236}">
                <a16:creationId xmlns="" xmlns:a16="http://schemas.microsoft.com/office/drawing/2014/main" id="{1F558DA4-9032-9ED3-7585-E6DB08F91579}"/>
              </a:ext>
            </a:extLst>
          </p:cNvPr>
          <p:cNvSpPr txBox="1"/>
          <p:nvPr/>
        </p:nvSpPr>
        <p:spPr>
          <a:xfrm>
            <a:off x="7615043" y="3368268"/>
            <a:ext cx="4301991" cy="1323439"/>
          </a:xfrm>
          <a:prstGeom prst="rect">
            <a:avLst/>
          </a:prstGeom>
          <a:noFill/>
        </p:spPr>
        <p:txBody>
          <a:bodyPr wrap="square">
            <a:spAutoFit/>
          </a:bodyPr>
          <a:lstStyle/>
          <a:p>
            <a:pPr algn="l">
              <a:lnSpc>
                <a:spcPts val="2400"/>
              </a:lnSpc>
              <a:buFont typeface="Arial" panose="020B0604020202020204" pitchFamily="34" charset="0"/>
              <a:buChar char="•"/>
            </a:pPr>
            <a:r>
              <a:rPr lang="en-US" b="1" i="1" dirty="0">
                <a:solidFill>
                  <a:srgbClr val="242424"/>
                </a:solidFill>
                <a:effectLst/>
                <a:latin typeface="source-serif-pro"/>
              </a:rPr>
              <a:t>(0 × 0) + (1 × 1) + (3 × 2) + (4 × 3) = </a:t>
            </a:r>
            <a:r>
              <a:rPr lang="en-US" b="1" i="1" dirty="0">
                <a:solidFill>
                  <a:schemeClr val="tx2">
                    <a:lumMod val="50000"/>
                    <a:lumOff val="50000"/>
                  </a:schemeClr>
                </a:solidFill>
                <a:effectLst/>
                <a:latin typeface="source-serif-pro"/>
              </a:rPr>
              <a:t>19</a:t>
            </a:r>
          </a:p>
          <a:p>
            <a:pPr>
              <a:lnSpc>
                <a:spcPts val="2400"/>
              </a:lnSpc>
              <a:buFont typeface="Arial" panose="020B0604020202020204" pitchFamily="34" charset="0"/>
              <a:buChar char="•"/>
            </a:pPr>
            <a:r>
              <a:rPr lang="en-US" b="0" i="1" dirty="0">
                <a:solidFill>
                  <a:srgbClr val="242424"/>
                </a:solidFill>
                <a:effectLst/>
                <a:latin typeface="source-serif-pro"/>
              </a:rPr>
              <a:t>(1 × 0) + (2 × 1) + (4 × 2) + (5 × 3 ) = </a:t>
            </a:r>
            <a:r>
              <a:rPr lang="en-US" b="1" i="1" dirty="0">
                <a:solidFill>
                  <a:srgbClr val="242424"/>
                </a:solidFill>
                <a:effectLst/>
                <a:latin typeface="source-serif-pro"/>
              </a:rPr>
              <a:t>25</a:t>
            </a:r>
            <a:endParaRPr lang="en-US" b="0" i="0" dirty="0">
              <a:solidFill>
                <a:srgbClr val="242424"/>
              </a:solidFill>
              <a:effectLst/>
              <a:latin typeface="source-serif-pro"/>
            </a:endParaRPr>
          </a:p>
          <a:p>
            <a:pPr>
              <a:lnSpc>
                <a:spcPts val="2400"/>
              </a:lnSpc>
              <a:buFont typeface="Arial" panose="020B0604020202020204" pitchFamily="34" charset="0"/>
              <a:buChar char="•"/>
            </a:pPr>
            <a:r>
              <a:rPr lang="en-US" b="0" i="1" dirty="0">
                <a:solidFill>
                  <a:srgbClr val="242424"/>
                </a:solidFill>
                <a:effectLst/>
                <a:latin typeface="source-serif-pro"/>
              </a:rPr>
              <a:t>(3 × 0) + (4 × 1) + (6 × 2) + (7 × 3) = </a:t>
            </a:r>
            <a:r>
              <a:rPr lang="en-US" b="1" i="1" dirty="0">
                <a:solidFill>
                  <a:srgbClr val="242424"/>
                </a:solidFill>
                <a:effectLst/>
                <a:latin typeface="source-serif-pro"/>
              </a:rPr>
              <a:t>37</a:t>
            </a:r>
            <a:endParaRPr lang="en-US" b="0" i="0" dirty="0">
              <a:solidFill>
                <a:srgbClr val="242424"/>
              </a:solidFill>
              <a:effectLst/>
              <a:latin typeface="source-serif-pro"/>
            </a:endParaRPr>
          </a:p>
          <a:p>
            <a:pPr>
              <a:lnSpc>
                <a:spcPts val="2400"/>
              </a:lnSpc>
              <a:buFont typeface="Arial" panose="020B0604020202020204" pitchFamily="34" charset="0"/>
              <a:buChar char="•"/>
            </a:pPr>
            <a:r>
              <a:rPr lang="en-US" b="0" i="1" dirty="0">
                <a:solidFill>
                  <a:srgbClr val="242424"/>
                </a:solidFill>
                <a:effectLst/>
                <a:latin typeface="source-serif-pro"/>
              </a:rPr>
              <a:t>(4 × 0) + (5 × 1) + (7 × 2) + (8 × 3) = </a:t>
            </a:r>
            <a:r>
              <a:rPr lang="en-US" b="1" i="1" dirty="0">
                <a:solidFill>
                  <a:srgbClr val="242424"/>
                </a:solidFill>
                <a:effectLst/>
                <a:latin typeface="source-serif-pro"/>
              </a:rPr>
              <a:t>43</a:t>
            </a:r>
            <a:endParaRPr lang="en-US" b="0" i="0" dirty="0">
              <a:solidFill>
                <a:srgbClr val="242424"/>
              </a:solidFill>
              <a:effectLst/>
              <a:latin typeface="source-serif-pro"/>
            </a:endParaRPr>
          </a:p>
        </p:txBody>
      </p:sp>
      <p:sp>
        <p:nvSpPr>
          <p:cNvPr id="9" name="TextBox 8">
            <a:extLst>
              <a:ext uri="{FF2B5EF4-FFF2-40B4-BE49-F238E27FC236}">
                <a16:creationId xmlns="" xmlns:a16="http://schemas.microsoft.com/office/drawing/2014/main" id="{B1903D48-3258-1331-A0A6-1B0C2F78DADB}"/>
              </a:ext>
            </a:extLst>
          </p:cNvPr>
          <p:cNvSpPr txBox="1"/>
          <p:nvPr/>
        </p:nvSpPr>
        <p:spPr>
          <a:xfrm>
            <a:off x="7470019" y="4691707"/>
            <a:ext cx="5225143" cy="694164"/>
          </a:xfrm>
          <a:prstGeom prst="rect">
            <a:avLst/>
          </a:prstGeom>
          <a:noFill/>
        </p:spPr>
        <p:txBody>
          <a:bodyPr wrap="square">
            <a:spAutoFit/>
          </a:bodyPr>
          <a:lstStyle/>
          <a:p>
            <a:pPr>
              <a:lnSpc>
                <a:spcPts val="2400"/>
              </a:lnSpc>
            </a:pPr>
            <a:r>
              <a:rPr lang="en-US" b="0" i="0" dirty="0">
                <a:solidFill>
                  <a:srgbClr val="242424"/>
                </a:solidFill>
                <a:effectLst/>
                <a:latin typeface="source-serif-pro"/>
              </a:rPr>
              <a:t>The output matrix of this process is known as the </a:t>
            </a:r>
            <a:r>
              <a:rPr lang="en-US" b="1" i="0" dirty="0">
                <a:solidFill>
                  <a:srgbClr val="242424"/>
                </a:solidFill>
                <a:effectLst/>
                <a:latin typeface="source-serif-pro"/>
              </a:rPr>
              <a:t>Feature map.</a:t>
            </a:r>
            <a:endParaRPr lang="en-US" dirty="0"/>
          </a:p>
        </p:txBody>
      </p:sp>
      <p:sp>
        <p:nvSpPr>
          <p:cNvPr id="12" name="Title 1">
            <a:extLst>
              <a:ext uri="{FF2B5EF4-FFF2-40B4-BE49-F238E27FC236}">
                <a16:creationId xmlns="" xmlns:a16="http://schemas.microsoft.com/office/drawing/2014/main" id="{F540FB8C-014B-0B4F-2613-83DB3A7BF6CB}"/>
              </a:ext>
            </a:extLst>
          </p:cNvPr>
          <p:cNvSpPr txBox="1">
            <a:spLocks/>
          </p:cNvSpPr>
          <p:nvPr/>
        </p:nvSpPr>
        <p:spPr>
          <a:xfrm>
            <a:off x="175381" y="4892913"/>
            <a:ext cx="5999238" cy="63636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4" name="TextBox 3"/>
          <p:cNvSpPr txBox="1"/>
          <p:nvPr/>
        </p:nvSpPr>
        <p:spPr>
          <a:xfrm>
            <a:off x="2164702" y="317064"/>
            <a:ext cx="1539551" cy="261610"/>
          </a:xfrm>
          <a:prstGeom prst="rect">
            <a:avLst/>
          </a:prstGeom>
          <a:noFill/>
        </p:spPr>
        <p:txBody>
          <a:bodyPr wrap="square" rtlCol="0">
            <a:spAutoFit/>
          </a:bodyPr>
          <a:lstStyle/>
          <a:p>
            <a:r>
              <a:rPr lang="en-US" sz="1100" dirty="0" smtClean="0"/>
              <a:t>(extract information)</a:t>
            </a:r>
            <a:endParaRPr lang="en-US" sz="1100" dirty="0"/>
          </a:p>
        </p:txBody>
      </p:sp>
    </p:spTree>
    <p:extLst>
      <p:ext uri="{BB962C8B-B14F-4D97-AF65-F5344CB8AC3E}">
        <p14:creationId xmlns:p14="http://schemas.microsoft.com/office/powerpoint/2010/main" val="491184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78ED78-B197-27DE-3877-14AF76E07D92}"/>
              </a:ext>
            </a:extLst>
          </p:cNvPr>
          <p:cNvSpPr>
            <a:spLocks noGrp="1"/>
          </p:cNvSpPr>
          <p:nvPr>
            <p:ph type="title"/>
          </p:nvPr>
        </p:nvSpPr>
        <p:spPr/>
        <p:txBody>
          <a:bodyPr/>
          <a:lstStyle/>
          <a:p>
            <a:r>
              <a:rPr lang="en-US" b="1" i="0" dirty="0">
                <a:solidFill>
                  <a:srgbClr val="000000"/>
                </a:solidFill>
                <a:effectLst/>
                <a:latin typeface="Raleway" pitchFamily="2" charset="0"/>
              </a:rPr>
              <a:t>Different Types of Kernels</a:t>
            </a:r>
            <a:br>
              <a:rPr lang="en-US" b="1" i="0" dirty="0">
                <a:solidFill>
                  <a:srgbClr val="000000"/>
                </a:solidFill>
                <a:effectLst/>
                <a:latin typeface="Raleway" pitchFamily="2" charset="0"/>
              </a:rPr>
            </a:br>
            <a:endParaRPr lang="en-US" dirty="0"/>
          </a:p>
        </p:txBody>
      </p:sp>
      <p:sp>
        <p:nvSpPr>
          <p:cNvPr id="3" name="Content Placeholder 2">
            <a:extLst>
              <a:ext uri="{FF2B5EF4-FFF2-40B4-BE49-F238E27FC236}">
                <a16:creationId xmlns="" xmlns:a16="http://schemas.microsoft.com/office/drawing/2014/main" id="{619621AE-8E71-6574-8BD9-835A853D440E}"/>
              </a:ext>
            </a:extLst>
          </p:cNvPr>
          <p:cNvSpPr>
            <a:spLocks noGrp="1"/>
          </p:cNvSpPr>
          <p:nvPr>
            <p:ph idx="1"/>
          </p:nvPr>
        </p:nvSpPr>
        <p:spPr/>
        <p:txBody>
          <a:bodyPr>
            <a:normAutofit fontScale="92500" lnSpcReduction="10000"/>
          </a:bodyPr>
          <a:lstStyle/>
          <a:p>
            <a:pPr algn="l">
              <a:spcAft>
                <a:spcPts val="750"/>
              </a:spcAft>
            </a:pPr>
            <a:r>
              <a:rPr lang="en-US" b="0" i="0" dirty="0">
                <a:solidFill>
                  <a:srgbClr val="000000"/>
                </a:solidFill>
                <a:effectLst/>
                <a:latin typeface="Times New Roman" panose="02020603050405020304" pitchFamily="18" charset="0"/>
                <a:cs typeface="Times New Roman" panose="02020603050405020304" pitchFamily="18" charset="0"/>
              </a:rPr>
              <a:t>Depending on the desired effect, a kernel may cause different effects on an image.</a:t>
            </a:r>
          </a:p>
          <a:p>
            <a:pPr algn="l">
              <a:spcAft>
                <a:spcPts val="75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Blurring: Produces a kernel in which the centered pixels contribute more information than those near the edges.</a:t>
            </a:r>
          </a:p>
          <a:p>
            <a:pPr algn="l">
              <a:spcAft>
                <a:spcPts val="75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Sharpening: Produces a kernel that sharpens the image and enhances its acutance.</a:t>
            </a:r>
          </a:p>
          <a:p>
            <a:pPr algn="l">
              <a:spcAft>
                <a:spcPts val="75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Embossing: Produces a kernel in which every pixel is replaced either by a highlight or a shadow.</a:t>
            </a:r>
          </a:p>
          <a:p>
            <a:pPr algn="l">
              <a:spcAft>
                <a:spcPts val="75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Edge Detection: Produces a kernel that identifies the edges within an image to detect the boundaries of objects in it.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280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00956-1EEC-1241-23F3-FCEB2109EC0F}"/>
              </a:ext>
            </a:extLst>
          </p:cNvPr>
          <p:cNvSpPr>
            <a:spLocks noGrp="1"/>
          </p:cNvSpPr>
          <p:nvPr>
            <p:ph type="title"/>
          </p:nvPr>
        </p:nvSpPr>
        <p:spPr>
          <a:xfrm>
            <a:off x="485192" y="617052"/>
            <a:ext cx="11353800" cy="229961"/>
          </a:xfrm>
        </p:spPr>
        <p:txBody>
          <a:bodyPr>
            <a:normAutofit fontScale="90000"/>
          </a:bodyPr>
          <a:lstStyle/>
          <a:p>
            <a:r>
              <a:rPr lang="en-US" b="1" dirty="0">
                <a:solidFill>
                  <a:srgbClr val="242424"/>
                </a:solidFill>
                <a:latin typeface="source-serif-pro"/>
              </a:rPr>
              <a:t>3 components inside convolution Layers are</a:t>
            </a:r>
            <a:r>
              <a:rPr lang="en-US" dirty="0"/>
              <a:t/>
            </a:r>
            <a:br>
              <a:rPr lang="en-US" dirty="0"/>
            </a:br>
            <a:endParaRPr lang="en-US" dirty="0"/>
          </a:p>
        </p:txBody>
      </p:sp>
      <p:graphicFrame>
        <p:nvGraphicFramePr>
          <p:cNvPr id="13" name="Content Placeholder 12">
            <a:extLst>
              <a:ext uri="{FF2B5EF4-FFF2-40B4-BE49-F238E27FC236}">
                <a16:creationId xmlns="" xmlns:a16="http://schemas.microsoft.com/office/drawing/2014/main" id="{2E295FD8-25A6-A0FF-EB06-EF3F14B1B8DF}"/>
              </a:ext>
            </a:extLst>
          </p:cNvPr>
          <p:cNvGraphicFramePr>
            <a:graphicFrameLocks noGrp="1"/>
          </p:cNvGraphicFramePr>
          <p:nvPr>
            <p:ph idx="1"/>
            <p:extLst>
              <p:ext uri="{D42A27DB-BD31-4B8C-83A1-F6EECF244321}">
                <p14:modId xmlns:p14="http://schemas.microsoft.com/office/powerpoint/2010/main" val="4186513187"/>
              </p:ext>
            </p:extLst>
          </p:nvPr>
        </p:nvGraphicFramePr>
        <p:xfrm>
          <a:off x="41124" y="945696"/>
          <a:ext cx="12109752" cy="5212080"/>
        </p:xfrm>
        <a:graphic>
          <a:graphicData uri="http://schemas.openxmlformats.org/drawingml/2006/table">
            <a:tbl>
              <a:tblPr firstRow="1" bandRow="1">
                <a:tableStyleId>{5C22544A-7EE6-4342-B048-85BDC9FD1C3A}</a:tableStyleId>
              </a:tblPr>
              <a:tblGrid>
                <a:gridCol w="1986038">
                  <a:extLst>
                    <a:ext uri="{9D8B030D-6E8A-4147-A177-3AD203B41FA5}">
                      <a16:colId xmlns="" xmlns:a16="http://schemas.microsoft.com/office/drawing/2014/main" val="2295518529"/>
                    </a:ext>
                  </a:extLst>
                </a:gridCol>
                <a:gridCol w="10123714">
                  <a:extLst>
                    <a:ext uri="{9D8B030D-6E8A-4147-A177-3AD203B41FA5}">
                      <a16:colId xmlns="" xmlns:a16="http://schemas.microsoft.com/office/drawing/2014/main" val="30727651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dirty="0">
                          <a:solidFill>
                            <a:schemeClr val="bg1"/>
                          </a:solidFill>
                          <a:latin typeface="source-serif-pro"/>
                        </a:rPr>
                        <a:t>Channels</a:t>
                      </a:r>
                      <a:endParaRPr lang="en-US" u="none"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effectLst/>
                          <a:latin typeface="source-serif-pro"/>
                        </a:rPr>
                        <a:t>Digital images are often composed of </a:t>
                      </a:r>
                      <a:r>
                        <a:rPr lang="en-US" b="1" i="0" dirty="0">
                          <a:solidFill>
                            <a:schemeClr val="bg1"/>
                          </a:solidFill>
                          <a:effectLst/>
                          <a:latin typeface="source-serif-pro"/>
                        </a:rPr>
                        <a:t>three channels (RGB)</a:t>
                      </a:r>
                      <a:r>
                        <a:rPr lang="en-US" b="0" i="0" dirty="0">
                          <a:solidFill>
                            <a:schemeClr val="bg1"/>
                          </a:solidFill>
                          <a:effectLst/>
                          <a:latin typeface="source-serif-pro"/>
                        </a:rPr>
                        <a:t> which are represented in three different matrices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There are typically </a:t>
                      </a:r>
                      <a:r>
                        <a:rPr lang="en-US" sz="1800" b="1" i="0" kern="1200" dirty="0">
                          <a:solidFill>
                            <a:schemeClr val="lt1"/>
                          </a:solidFill>
                          <a:effectLst/>
                          <a:latin typeface="+mn-lt"/>
                          <a:ea typeface="+mn-ea"/>
                          <a:cs typeface="+mn-cs"/>
                        </a:rPr>
                        <a:t>separate kernels for each color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 </a:t>
                      </a:r>
                      <a:r>
                        <a:rPr lang="en-US" sz="1800" b="1" i="0" kern="1200" dirty="0">
                          <a:solidFill>
                            <a:schemeClr val="lt1"/>
                          </a:solidFill>
                          <a:effectLst/>
                          <a:latin typeface="+mn-lt"/>
                          <a:ea typeface="+mn-ea"/>
                          <a:cs typeface="+mn-cs"/>
                        </a:rPr>
                        <a:t>‘depth’</a:t>
                      </a:r>
                      <a:r>
                        <a:rPr lang="en-US" sz="1800" b="0" i="0" kern="1200" dirty="0">
                          <a:solidFill>
                            <a:schemeClr val="lt1"/>
                          </a:solidFill>
                          <a:effectLst/>
                          <a:latin typeface="+mn-lt"/>
                          <a:ea typeface="+mn-ea"/>
                          <a:cs typeface="+mn-cs"/>
                        </a:rPr>
                        <a:t> of a layer refers to the number of kernels it contains each producing separate </a:t>
                      </a:r>
                      <a:r>
                        <a:rPr lang="en-US" sz="1800" b="1" i="0" kern="1200" dirty="0">
                          <a:solidFill>
                            <a:schemeClr val="lt1"/>
                          </a:solidFill>
                          <a:effectLst/>
                          <a:latin typeface="+mn-lt"/>
                          <a:ea typeface="+mn-ea"/>
                          <a:cs typeface="+mn-cs"/>
                        </a:rPr>
                        <a:t>feature map. </a:t>
                      </a:r>
                    </a:p>
                    <a:p>
                      <a:r>
                        <a:rPr lang="en-US" sz="1800" b="0" i="0" kern="1200" dirty="0">
                          <a:solidFill>
                            <a:schemeClr val="lt1"/>
                          </a:solidFill>
                          <a:effectLst/>
                          <a:latin typeface="+mn-lt"/>
                          <a:ea typeface="+mn-ea"/>
                          <a:cs typeface="+mn-cs"/>
                        </a:rPr>
                        <a:t>the collection of these feature maps = </a:t>
                      </a:r>
                      <a:r>
                        <a:rPr lang="en-US" sz="1800" b="1" i="1" kern="1200" dirty="0">
                          <a:solidFill>
                            <a:schemeClr val="lt1"/>
                          </a:solidFill>
                          <a:effectLst/>
                          <a:latin typeface="+mn-lt"/>
                          <a:ea typeface="+mn-ea"/>
                          <a:cs typeface="+mn-cs"/>
                        </a:rPr>
                        <a:t>complete output of the layer</a:t>
                      </a:r>
                      <a:r>
                        <a:rPr lang="en-US" sz="1800" b="0" i="0" kern="1200" dirty="0">
                          <a:solidFill>
                            <a:schemeClr val="lt1"/>
                          </a:solidFill>
                          <a:effectLst/>
                          <a:latin typeface="+mn-lt"/>
                          <a:ea typeface="+mn-ea"/>
                          <a:cs typeface="+mn-cs"/>
                        </a:rPr>
                        <a:t>.</a:t>
                      </a:r>
                    </a:p>
                    <a:p>
                      <a:r>
                        <a:rPr lang="en-US" dirty="0"/>
                        <a:t/>
                      </a:r>
                      <a:br>
                        <a:rPr lang="en-US" dirty="0"/>
                      </a:br>
                      <a:endParaRPr lang="en-US" dirty="0"/>
                    </a:p>
                  </a:txBody>
                  <a:tcPr/>
                </a:tc>
                <a:extLst>
                  <a:ext uri="{0D108BD9-81ED-4DB2-BD59-A6C34878D82A}">
                    <a16:rowId xmlns="" xmlns:a16="http://schemas.microsoft.com/office/drawing/2014/main" val="12006795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dirty="0">
                          <a:solidFill>
                            <a:srgbClr val="242424"/>
                          </a:solidFill>
                          <a:latin typeface="source-serif-pro"/>
                        </a:rPr>
                        <a:t>Stride</a:t>
                      </a:r>
                      <a:endParaRPr lang="en-US" b="1" i="0" u="none" dirty="0">
                        <a:solidFill>
                          <a:srgbClr val="242424"/>
                        </a:solidFill>
                        <a:effectLst/>
                        <a:latin typeface="source-serif-pro"/>
                      </a:endParaRPr>
                    </a:p>
                    <a:p>
                      <a:endParaRPr lang="en-US" u="none" dirty="0"/>
                    </a:p>
                  </a:txBody>
                  <a:tcPr/>
                </a:tc>
                <a:tc>
                  <a:txBody>
                    <a:bodyPr/>
                    <a:lstStyle/>
                    <a:p>
                      <a:r>
                        <a:rPr lang="en-US" sz="1800" b="0" i="0" kern="1200" dirty="0">
                          <a:solidFill>
                            <a:schemeClr val="dk1"/>
                          </a:solidFill>
                          <a:effectLst/>
                          <a:latin typeface="+mn-lt"/>
                          <a:ea typeface="+mn-ea"/>
                          <a:cs typeface="+mn-cs"/>
                        </a:rPr>
                        <a:t>Stride refers to </a:t>
                      </a:r>
                      <a:r>
                        <a:rPr lang="en-US" sz="1800" b="1" i="0" kern="1200" dirty="0">
                          <a:solidFill>
                            <a:schemeClr val="dk1"/>
                          </a:solidFill>
                          <a:effectLst/>
                          <a:latin typeface="+mn-lt"/>
                          <a:ea typeface="+mn-ea"/>
                          <a:cs typeface="+mn-cs"/>
                        </a:rPr>
                        <a:t>the number of pixels by which a kernel moves across the input image</a:t>
                      </a:r>
                      <a:r>
                        <a:rPr lang="en-US" sz="1800" b="0" i="0" kern="1200" dirty="0">
                          <a:solidFill>
                            <a:schemeClr val="dk1"/>
                          </a:solidFill>
                          <a:effectLst/>
                          <a:latin typeface="+mn-lt"/>
                          <a:ea typeface="+mn-ea"/>
                          <a:cs typeface="+mn-cs"/>
                        </a:rPr>
                        <a:t>.</a:t>
                      </a:r>
                    </a:p>
                    <a:p>
                      <a:r>
                        <a:rPr lang="en-US" sz="1800" b="0" i="1" kern="1200" dirty="0">
                          <a:solidFill>
                            <a:schemeClr val="dk1"/>
                          </a:solidFill>
                          <a:effectLst/>
                          <a:latin typeface="+mn-lt"/>
                          <a:ea typeface="+mn-ea"/>
                          <a:cs typeface="+mn-cs"/>
                        </a:rPr>
                        <a:t>A </a:t>
                      </a:r>
                      <a:r>
                        <a:rPr lang="en-US" sz="1800" b="1" i="1" kern="1200" dirty="0">
                          <a:solidFill>
                            <a:schemeClr val="dk1"/>
                          </a:solidFill>
                          <a:effectLst/>
                          <a:latin typeface="+mn-lt"/>
                          <a:ea typeface="+mn-ea"/>
                          <a:cs typeface="+mn-cs"/>
                        </a:rPr>
                        <a:t>larger stride</a:t>
                      </a:r>
                      <a:r>
                        <a:rPr lang="en-US" sz="1800" b="0" i="1" kern="1200" dirty="0">
                          <a:solidFill>
                            <a:schemeClr val="dk1"/>
                          </a:solidFill>
                          <a:effectLst/>
                          <a:latin typeface="+mn-lt"/>
                          <a:ea typeface="+mn-ea"/>
                          <a:cs typeface="+mn-cs"/>
                        </a:rPr>
                        <a:t> = smaller output dimensions, whereas (</a:t>
                      </a:r>
                      <a:r>
                        <a:rPr lang="en-US" sz="1800" b="0" i="0" kern="1200" dirty="0">
                          <a:solidFill>
                            <a:schemeClr val="dk1"/>
                          </a:solidFill>
                          <a:effectLst/>
                          <a:latin typeface="+mn-lt"/>
                          <a:ea typeface="+mn-ea"/>
                          <a:cs typeface="+mn-cs"/>
                        </a:rPr>
                        <a:t>control </a:t>
                      </a:r>
                      <a:r>
                        <a:rPr lang="en-US" sz="1800" b="1" i="0" kern="1200" dirty="0">
                          <a:solidFill>
                            <a:schemeClr val="dk1"/>
                          </a:solidFill>
                          <a:effectLst/>
                          <a:latin typeface="+mn-lt"/>
                          <a:ea typeface="+mn-ea"/>
                          <a:cs typeface="+mn-cs"/>
                        </a:rPr>
                        <a:t>overfitting</a:t>
                      </a:r>
                      <a:r>
                        <a:rPr lang="en-US" sz="1800" b="0" i="1" kern="1200" dirty="0">
                          <a:solidFill>
                            <a:schemeClr val="dk1"/>
                          </a:solidFill>
                          <a:effectLst/>
                          <a:latin typeface="+mn-lt"/>
                          <a:ea typeface="+mn-ea"/>
                          <a:cs typeface="+mn-cs"/>
                        </a:rPr>
                        <a:t>) a </a:t>
                      </a:r>
                      <a:r>
                        <a:rPr lang="en-US" sz="1800" b="1" i="1" kern="1200" dirty="0">
                          <a:solidFill>
                            <a:schemeClr val="dk1"/>
                          </a:solidFill>
                          <a:effectLst/>
                          <a:latin typeface="+mn-lt"/>
                          <a:ea typeface="+mn-ea"/>
                          <a:cs typeface="+mn-cs"/>
                        </a:rPr>
                        <a:t>smaller stride</a:t>
                      </a:r>
                      <a:r>
                        <a:rPr lang="en-US" sz="1800" b="0" i="1" kern="1200" dirty="0">
                          <a:solidFill>
                            <a:schemeClr val="dk1"/>
                          </a:solidFill>
                          <a:effectLst/>
                          <a:latin typeface="+mn-lt"/>
                          <a:ea typeface="+mn-ea"/>
                          <a:cs typeface="+mn-cs"/>
                        </a:rPr>
                        <a:t> = a larger output dimension</a:t>
                      </a:r>
                    </a:p>
                    <a:p>
                      <a:r>
                        <a:rPr lang="en-US" sz="1800" b="1" kern="1200" dirty="0">
                          <a:solidFill>
                            <a:schemeClr val="dk1"/>
                          </a:solidFill>
                          <a:effectLst/>
                          <a:latin typeface="+mn-lt"/>
                          <a:ea typeface="+mn-ea"/>
                          <a:cs typeface="+mn-cs"/>
                        </a:rPr>
                        <a:t>global features and local features coverage</a:t>
                      </a:r>
                      <a:endParaRPr lang="en-US" dirty="0"/>
                    </a:p>
                  </a:txBody>
                  <a:tcPr/>
                </a:tc>
                <a:extLst>
                  <a:ext uri="{0D108BD9-81ED-4DB2-BD59-A6C34878D82A}">
                    <a16:rowId xmlns="" xmlns:a16="http://schemas.microsoft.com/office/drawing/2014/main" val="613834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u="none" dirty="0">
                          <a:solidFill>
                            <a:srgbClr val="242424"/>
                          </a:solidFill>
                          <a:latin typeface="source-serif-pro"/>
                        </a:rPr>
                        <a:t>Padding</a:t>
                      </a:r>
                      <a:endParaRPr lang="en-US" b="1" i="0" u="none" dirty="0">
                        <a:solidFill>
                          <a:srgbClr val="242424"/>
                        </a:solidFill>
                        <a:effectLst/>
                        <a:latin typeface="source-serif-pro"/>
                      </a:endParaRPr>
                    </a:p>
                  </a:txBody>
                  <a:tcPr/>
                </a:tc>
                <a:tc>
                  <a:txBody>
                    <a:bodyPr/>
                    <a:lstStyle/>
                    <a:p>
                      <a:r>
                        <a:rPr lang="en-US" sz="1800" b="0" i="0" kern="1200" dirty="0">
                          <a:solidFill>
                            <a:schemeClr val="dk1"/>
                          </a:solidFill>
                          <a:effectLst/>
                          <a:latin typeface="+mn-lt"/>
                          <a:ea typeface="+mn-ea"/>
                          <a:cs typeface="+mn-cs"/>
                        </a:rPr>
                        <a:t> the </a:t>
                      </a:r>
                      <a:r>
                        <a:rPr lang="en-US" sz="1800" b="1" i="0" kern="1200" dirty="0">
                          <a:solidFill>
                            <a:schemeClr val="dk1"/>
                          </a:solidFill>
                          <a:effectLst/>
                          <a:latin typeface="+mn-lt"/>
                          <a:ea typeface="+mn-ea"/>
                          <a:cs typeface="+mn-cs"/>
                        </a:rPr>
                        <a:t>addition of extra pixels around the edge</a:t>
                      </a:r>
                      <a:r>
                        <a:rPr lang="en-US" sz="1800" b="0" i="0" kern="1200" dirty="0">
                          <a:solidFill>
                            <a:schemeClr val="dk1"/>
                          </a:solidFill>
                          <a:effectLst/>
                          <a:latin typeface="+mn-lt"/>
                          <a:ea typeface="+mn-ea"/>
                          <a:cs typeface="+mn-cs"/>
                        </a:rPr>
                        <a:t> of the input image. Some pixel those at edges are traversed less as compare to those at center of an image. </a:t>
                      </a:r>
                    </a:p>
                    <a:p>
                      <a:r>
                        <a:rPr lang="en-US" sz="1800" b="0" i="0" kern="1200" dirty="0">
                          <a:solidFill>
                            <a:schemeClr val="dk1"/>
                          </a:solidFill>
                          <a:effectLst/>
                          <a:latin typeface="+mn-lt"/>
                          <a:ea typeface="+mn-ea"/>
                          <a:cs typeface="+mn-cs"/>
                        </a:rPr>
                        <a:t>To </a:t>
                      </a:r>
                      <a:r>
                        <a:rPr lang="en-US" sz="1800" b="1" i="0" kern="1200" dirty="0">
                          <a:solidFill>
                            <a:schemeClr val="dk1"/>
                          </a:solidFill>
                          <a:effectLst/>
                          <a:latin typeface="+mn-lt"/>
                          <a:ea typeface="+mn-ea"/>
                          <a:cs typeface="+mn-cs"/>
                        </a:rPr>
                        <a:t>adjust the spatial size</a:t>
                      </a:r>
                      <a:r>
                        <a:rPr lang="en-US" sz="1800" b="0" i="0" kern="1200" dirty="0">
                          <a:solidFill>
                            <a:schemeClr val="dk1"/>
                          </a:solidFill>
                          <a:effectLst/>
                          <a:latin typeface="+mn-lt"/>
                          <a:ea typeface="+mn-ea"/>
                          <a:cs typeface="+mn-cs"/>
                        </a:rPr>
                        <a:t> of the output of a convolutional operation and to </a:t>
                      </a:r>
                      <a:r>
                        <a:rPr lang="en-US" sz="1800" b="1" i="0" kern="1200" dirty="0">
                          <a:solidFill>
                            <a:schemeClr val="dk1"/>
                          </a:solidFill>
                          <a:effectLst/>
                          <a:latin typeface="+mn-lt"/>
                          <a:ea typeface="+mn-ea"/>
                          <a:cs typeface="+mn-cs"/>
                        </a:rPr>
                        <a:t>preserve spatial information at the borders</a:t>
                      </a:r>
                    </a:p>
                    <a:p>
                      <a:r>
                        <a:rPr lang="en-US" sz="1800" b="0" i="0" kern="1200" dirty="0">
                          <a:solidFill>
                            <a:schemeClr val="dk1"/>
                          </a:solidFill>
                          <a:effectLst/>
                          <a:latin typeface="+mn-lt"/>
                          <a:ea typeface="+mn-ea"/>
                          <a:cs typeface="+mn-cs"/>
                        </a:rPr>
                        <a:t>Padding </a:t>
                      </a:r>
                      <a:r>
                        <a:rPr lang="en-US" sz="1800" b="1" i="0" kern="1200" dirty="0">
                          <a:solidFill>
                            <a:schemeClr val="dk1"/>
                          </a:solidFill>
                          <a:effectLst/>
                          <a:latin typeface="+mn-lt"/>
                          <a:ea typeface="+mn-ea"/>
                          <a:cs typeface="+mn-cs"/>
                        </a:rPr>
                        <a:t>increases the size of the output feature map</a:t>
                      </a:r>
                      <a:endParaRPr lang="en-US" sz="1800" b="0" i="0" kern="1200" dirty="0">
                        <a:solidFill>
                          <a:schemeClr val="dk1"/>
                        </a:solidFill>
                        <a:effectLst/>
                        <a:latin typeface="+mn-lt"/>
                        <a:ea typeface="+mn-ea"/>
                        <a:cs typeface="+mn-cs"/>
                      </a:endParaRPr>
                    </a:p>
                    <a:p>
                      <a:endParaRPr lang="en-US" dirty="0"/>
                    </a:p>
                  </a:txBody>
                  <a:tcPr/>
                </a:tc>
                <a:extLst>
                  <a:ext uri="{0D108BD9-81ED-4DB2-BD59-A6C34878D82A}">
                    <a16:rowId xmlns="" xmlns:a16="http://schemas.microsoft.com/office/drawing/2014/main" val="3990345496"/>
                  </a:ext>
                </a:extLst>
              </a:tr>
            </a:tbl>
          </a:graphicData>
        </a:graphic>
      </p:graphicFrame>
    </p:spTree>
    <p:extLst>
      <p:ext uri="{BB962C8B-B14F-4D97-AF65-F5344CB8AC3E}">
        <p14:creationId xmlns:p14="http://schemas.microsoft.com/office/powerpoint/2010/main" val="293224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4B54F-4F01-2365-931E-3C9B887AD556}"/>
              </a:ext>
            </a:extLst>
          </p:cNvPr>
          <p:cNvSpPr>
            <a:spLocks noGrp="1"/>
          </p:cNvSpPr>
          <p:nvPr>
            <p:ph type="title"/>
          </p:nvPr>
        </p:nvSpPr>
        <p:spPr/>
        <p:txBody>
          <a:bodyPr/>
          <a:lstStyle/>
          <a:p>
            <a:r>
              <a:rPr lang="en-US" dirty="0"/>
              <a:t>Stride = 1, Stride = 2</a:t>
            </a:r>
          </a:p>
        </p:txBody>
      </p:sp>
      <p:pic>
        <p:nvPicPr>
          <p:cNvPr id="2050" name="Picture 2">
            <a:extLst>
              <a:ext uri="{FF2B5EF4-FFF2-40B4-BE49-F238E27FC236}">
                <a16:creationId xmlns="" xmlns:a16="http://schemas.microsoft.com/office/drawing/2014/main" id="{CB0A40CA-A92A-5A03-EBEB-3B40B1809D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49438"/>
            <a:ext cx="571500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 xmlns:a16="http://schemas.microsoft.com/office/drawing/2014/main" id="{B4AA1092-728A-7FA8-443A-C64C48106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827" y="1978781"/>
            <a:ext cx="4781939" cy="26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584335-9718-ADB4-CD53-6C409F7C8CB5}"/>
              </a:ext>
            </a:extLst>
          </p:cNvPr>
          <p:cNvSpPr>
            <a:spLocks noGrp="1"/>
          </p:cNvSpPr>
          <p:nvPr>
            <p:ph type="title"/>
          </p:nvPr>
        </p:nvSpPr>
        <p:spPr>
          <a:xfrm>
            <a:off x="673360" y="275421"/>
            <a:ext cx="10515600" cy="602494"/>
          </a:xfrm>
        </p:spPr>
        <p:txBody>
          <a:bodyPr>
            <a:normAutofit fontScale="90000"/>
          </a:bodyPr>
          <a:lstStyle/>
          <a:p>
            <a:r>
              <a:rPr lang="en-US" dirty="0"/>
              <a:t>Padding of images</a:t>
            </a:r>
          </a:p>
        </p:txBody>
      </p:sp>
      <p:sp>
        <p:nvSpPr>
          <p:cNvPr id="3" name="Content Placeholder 2">
            <a:extLst>
              <a:ext uri="{FF2B5EF4-FFF2-40B4-BE49-F238E27FC236}">
                <a16:creationId xmlns="" xmlns:a16="http://schemas.microsoft.com/office/drawing/2014/main" id="{54686732-0CA5-C492-D854-56B22C98FD2B}"/>
              </a:ext>
            </a:extLst>
          </p:cNvPr>
          <p:cNvSpPr>
            <a:spLocks noGrp="1"/>
          </p:cNvSpPr>
          <p:nvPr>
            <p:ph idx="1"/>
          </p:nvPr>
        </p:nvSpPr>
        <p:spPr>
          <a:xfrm>
            <a:off x="455991" y="1082351"/>
            <a:ext cx="10515600" cy="3900888"/>
          </a:xfrm>
        </p:spPr>
        <p:txBody>
          <a:bodyPr/>
          <a:lstStyle/>
          <a:p>
            <a:r>
              <a:rPr lang="en-US" b="0" i="0" dirty="0">
                <a:solidFill>
                  <a:srgbClr val="242424"/>
                </a:solidFill>
                <a:effectLst/>
                <a:latin typeface="source-serif-pro"/>
              </a:rPr>
              <a:t>Padding = 0 </a:t>
            </a:r>
          </a:p>
          <a:p>
            <a:endParaRPr lang="en-US" dirty="0"/>
          </a:p>
        </p:txBody>
      </p:sp>
      <p:pic>
        <p:nvPicPr>
          <p:cNvPr id="3074" name="Picture 2">
            <a:extLst>
              <a:ext uri="{FF2B5EF4-FFF2-40B4-BE49-F238E27FC236}">
                <a16:creationId xmlns="" xmlns:a16="http://schemas.microsoft.com/office/drawing/2014/main" id="{A431B490-3715-D81A-75AE-2259E586F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837" y="433005"/>
            <a:ext cx="57150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 xmlns:a16="http://schemas.microsoft.com/office/drawing/2014/main" id="{8C3C045D-4440-9661-9076-86EBA212E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957" y="3346165"/>
            <a:ext cx="57150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A3FFDF43-5E1F-EF1C-0236-60DB016BDA86}"/>
              </a:ext>
            </a:extLst>
          </p:cNvPr>
          <p:cNvSpPr txBox="1"/>
          <p:nvPr/>
        </p:nvSpPr>
        <p:spPr>
          <a:xfrm>
            <a:off x="689256" y="3557597"/>
            <a:ext cx="6096000" cy="523220"/>
          </a:xfrm>
          <a:prstGeom prst="rect">
            <a:avLst/>
          </a:prstGeom>
          <a:noFill/>
        </p:spPr>
        <p:txBody>
          <a:bodyPr wrap="square">
            <a:spAutoFit/>
          </a:bodyPr>
          <a:lstStyle/>
          <a:p>
            <a:r>
              <a:rPr lang="en-US" sz="2800" b="1" i="0" dirty="0">
                <a:solidFill>
                  <a:srgbClr val="242424"/>
                </a:solidFill>
                <a:effectLst/>
                <a:latin typeface="source-serif-pro"/>
              </a:rPr>
              <a:t>Padding = 1 </a:t>
            </a:r>
          </a:p>
        </p:txBody>
      </p:sp>
    </p:spTree>
    <p:extLst>
      <p:ext uri="{BB962C8B-B14F-4D97-AF65-F5344CB8AC3E}">
        <p14:creationId xmlns:p14="http://schemas.microsoft.com/office/powerpoint/2010/main" val="376460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 xmlns:a16="http://schemas.microsoft.com/office/drawing/2014/main" id="{E24FC684-CBDD-9A25-1A8A-EAA7DBBBBC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5450" y="830905"/>
            <a:ext cx="5143500" cy="42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A9655ED0-28CA-516F-41B9-81BF1F76B083}"/>
              </a:ext>
            </a:extLst>
          </p:cNvPr>
          <p:cNvSpPr txBox="1"/>
          <p:nvPr/>
        </p:nvSpPr>
        <p:spPr>
          <a:xfrm>
            <a:off x="556381" y="158838"/>
            <a:ext cx="6096000" cy="369332"/>
          </a:xfrm>
          <a:prstGeom prst="rect">
            <a:avLst/>
          </a:prstGeom>
          <a:noFill/>
        </p:spPr>
        <p:txBody>
          <a:bodyPr wrap="square">
            <a:spAutoFit/>
          </a:bodyPr>
          <a:lstStyle/>
          <a:p>
            <a:r>
              <a:rPr lang="en-US" dirty="0">
                <a:solidFill>
                  <a:srgbClr val="242424"/>
                </a:solidFill>
                <a:latin typeface="source-serif-pro"/>
              </a:rPr>
              <a:t>O</a:t>
            </a:r>
            <a:r>
              <a:rPr lang="en-US" b="0" i="0" dirty="0">
                <a:solidFill>
                  <a:srgbClr val="242424"/>
                </a:solidFill>
                <a:effectLst/>
                <a:latin typeface="source-serif-pro"/>
              </a:rPr>
              <a:t>utput size of a convolutional layer</a:t>
            </a:r>
            <a:endParaRPr lang="en-US" dirty="0"/>
          </a:p>
        </p:txBody>
      </p:sp>
      <p:sp>
        <p:nvSpPr>
          <p:cNvPr id="6" name="Rectangle 3">
            <a:extLst>
              <a:ext uri="{FF2B5EF4-FFF2-40B4-BE49-F238E27FC236}">
                <a16:creationId xmlns="" xmlns:a16="http://schemas.microsoft.com/office/drawing/2014/main" id="{42B55B55-2354-27FA-C183-DC88CB4943B4}"/>
              </a:ext>
            </a:extLst>
          </p:cNvPr>
          <p:cNvSpPr>
            <a:spLocks noChangeArrowheads="1"/>
          </p:cNvSpPr>
          <p:nvPr/>
        </p:nvSpPr>
        <p:spPr bwMode="auto">
          <a:xfrm>
            <a:off x="904723" y="2339761"/>
            <a:ext cx="11142133"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dirty="0">
                <a:ln>
                  <a:noFill/>
                </a:ln>
                <a:solidFill>
                  <a:srgbClr val="242424"/>
                </a:solidFill>
                <a:effectLst/>
                <a:latin typeface="Times New Roman" panose="02020603050405020304" pitchFamily="18" charset="0"/>
                <a:cs typeface="Times New Roman" panose="02020603050405020304" pitchFamily="18" charset="0"/>
              </a:rPr>
              <a:t>“2 × Padding”</a:t>
            </a:r>
            <a:r>
              <a:rPr kumimoji="0" lang="en-US" altLang="en-US" b="0" i="0" u="none" strike="noStrike" cap="none" normalizeH="0" dirty="0">
                <a:ln>
                  <a:noFill/>
                </a:ln>
                <a:solidFill>
                  <a:srgbClr val="242424"/>
                </a:solidFill>
                <a:effectLst/>
                <a:latin typeface="Times New Roman" panose="02020603050405020304" pitchFamily="18" charset="0"/>
                <a:cs typeface="Times New Roman" panose="02020603050405020304" pitchFamily="18" charset="0"/>
              </a:rPr>
              <a:t> accounts for padding applied to both the left and right sides (or top and bottom sides) of the input</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dirty="0">
                <a:ln>
                  <a:noFill/>
                </a:ln>
                <a:solidFill>
                  <a:srgbClr val="242424"/>
                </a:solidFill>
                <a:effectLst/>
                <a:latin typeface="Times New Roman" panose="02020603050405020304" pitchFamily="18" charset="0"/>
                <a:cs typeface="Times New Roman" panose="02020603050405020304" pitchFamily="18" charset="0"/>
              </a:rPr>
              <a:t>“+ 1”</a:t>
            </a:r>
            <a:r>
              <a:rPr kumimoji="0" lang="en-US" altLang="en-US" b="0" i="0" u="none" strike="noStrike" cap="none" normalizeH="0" dirty="0">
                <a:ln>
                  <a:noFill/>
                </a:ln>
                <a:solidFill>
                  <a:srgbClr val="242424"/>
                </a:solidFill>
                <a:effectLst/>
                <a:latin typeface="Times New Roman" panose="02020603050405020304" pitchFamily="18" charset="0"/>
                <a:cs typeface="Times New Roman" panose="02020603050405020304" pitchFamily="18" charset="0"/>
              </a:rPr>
              <a:t> accounts for the initial position of the filter, which starts at the beginning of the padded input.</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rgbClr val="242424"/>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dirty="0">
                <a:ln>
                  <a:noFill/>
                </a:ln>
                <a:solidFill>
                  <a:srgbClr val="242424"/>
                </a:solidFill>
                <a:effectLst/>
                <a:latin typeface="Times New Roman" panose="02020603050405020304" pitchFamily="18" charset="0"/>
                <a:cs typeface="Times New Roman" panose="02020603050405020304" pitchFamily="18" charset="0"/>
              </a:rPr>
              <a:t>Summing up we can say that </a:t>
            </a:r>
            <a:r>
              <a:rPr lang="en-US" b="0" i="1" dirty="0">
                <a:solidFill>
                  <a:srgbClr val="242424"/>
                </a:solidFill>
                <a:effectLst/>
                <a:latin typeface="source-serif-pro"/>
              </a:rPr>
              <a:t>The main objective of Convolutional Layers is </a:t>
            </a:r>
            <a:r>
              <a:rPr lang="en-US" b="1" i="1" dirty="0">
                <a:solidFill>
                  <a:srgbClr val="242424"/>
                </a:solidFill>
                <a:effectLst/>
                <a:latin typeface="source-serif-pro"/>
              </a:rPr>
              <a:t>FEATURE EXTRACTION</a:t>
            </a:r>
            <a:endParaRPr kumimoji="0" lang="en-US" altLang="en-US"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19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89EE5B-E1CF-FE98-84D8-6E4C2BB0542D}"/>
              </a:ext>
            </a:extLst>
          </p:cNvPr>
          <p:cNvSpPr>
            <a:spLocks noGrp="1"/>
          </p:cNvSpPr>
          <p:nvPr>
            <p:ph type="title"/>
          </p:nvPr>
        </p:nvSpPr>
        <p:spPr/>
        <p:txBody>
          <a:bodyPr/>
          <a:lstStyle/>
          <a:p>
            <a:r>
              <a:rPr lang="en-US" dirty="0"/>
              <a:t>Pooling Layer</a:t>
            </a:r>
          </a:p>
        </p:txBody>
      </p:sp>
      <p:sp>
        <p:nvSpPr>
          <p:cNvPr id="3" name="Content Placeholder 2">
            <a:extLst>
              <a:ext uri="{FF2B5EF4-FFF2-40B4-BE49-F238E27FC236}">
                <a16:creationId xmlns="" xmlns:a16="http://schemas.microsoft.com/office/drawing/2014/main" id="{7BB0CE7E-3440-96E2-AA65-92D1AA64D5D8}"/>
              </a:ext>
            </a:extLst>
          </p:cNvPr>
          <p:cNvSpPr>
            <a:spLocks noGrp="1"/>
          </p:cNvSpPr>
          <p:nvPr>
            <p:ph idx="1"/>
          </p:nvPr>
        </p:nvSpPr>
        <p:spPr/>
        <p:txBody>
          <a:bodyPr/>
          <a:lstStyle/>
          <a:p>
            <a:r>
              <a:rPr lang="en-US" dirty="0">
                <a:solidFill>
                  <a:srgbClr val="242424"/>
                </a:solidFill>
                <a:latin typeface="source-serif-pro"/>
              </a:rPr>
              <a:t>M</a:t>
            </a:r>
            <a:r>
              <a:rPr lang="en-US" b="0" i="0" dirty="0">
                <a:solidFill>
                  <a:srgbClr val="242424"/>
                </a:solidFill>
                <a:effectLst/>
                <a:latin typeface="source-serif-pro"/>
              </a:rPr>
              <a:t>ain objective is indeed </a:t>
            </a:r>
            <a:r>
              <a:rPr lang="en-US" b="1" i="0" dirty="0">
                <a:solidFill>
                  <a:srgbClr val="242424"/>
                </a:solidFill>
                <a:effectLst/>
                <a:latin typeface="source-serif-pro"/>
              </a:rPr>
              <a:t>dimensionality reduction</a:t>
            </a:r>
          </a:p>
          <a:p>
            <a:pPr algn="l">
              <a:lnSpc>
                <a:spcPts val="2400"/>
              </a:lnSpc>
            </a:pPr>
            <a:r>
              <a:rPr lang="en-US" b="0" i="0" dirty="0">
                <a:solidFill>
                  <a:srgbClr val="242424"/>
                </a:solidFill>
                <a:effectLst/>
                <a:latin typeface="source-serif-pro"/>
              </a:rPr>
              <a:t>It convert a large image to smaller and preserve a</a:t>
            </a:r>
            <a:r>
              <a:rPr lang="en-US" b="1" i="0" dirty="0">
                <a:solidFill>
                  <a:srgbClr val="242424"/>
                </a:solidFill>
                <a:effectLst/>
                <a:latin typeface="source-serif-pro"/>
              </a:rPr>
              <a:t>ll the important features</a:t>
            </a:r>
            <a:r>
              <a:rPr lang="en-US" b="0" i="0" dirty="0">
                <a:solidFill>
                  <a:srgbClr val="242424"/>
                </a:solidFill>
                <a:effectLst/>
                <a:latin typeface="source-serif-pro"/>
              </a:rPr>
              <a:t> like edges and colors.</a:t>
            </a:r>
          </a:p>
          <a:p>
            <a:pPr algn="l">
              <a:lnSpc>
                <a:spcPts val="2400"/>
              </a:lnSpc>
            </a:pPr>
            <a:r>
              <a:rPr lang="en-US" b="0" i="0" dirty="0">
                <a:solidFill>
                  <a:srgbClr val="242424"/>
                </a:solidFill>
                <a:effectLst/>
                <a:latin typeface="source-serif-pro"/>
              </a:rPr>
              <a:t>The pooling layer operates independently on every depth slice of the input. </a:t>
            </a:r>
          </a:p>
          <a:p>
            <a:pPr algn="l">
              <a:lnSpc>
                <a:spcPts val="2400"/>
              </a:lnSpc>
            </a:pPr>
            <a:r>
              <a:rPr lang="en-US" b="0" i="0" dirty="0">
                <a:solidFill>
                  <a:srgbClr val="242424"/>
                </a:solidFill>
                <a:effectLst/>
                <a:latin typeface="source-serif-pro"/>
              </a:rPr>
              <a:t>Using the </a:t>
            </a:r>
            <a:r>
              <a:rPr lang="en-US" b="1" i="0" dirty="0">
                <a:solidFill>
                  <a:srgbClr val="242424"/>
                </a:solidFill>
                <a:effectLst/>
                <a:latin typeface="source-serif-pro"/>
              </a:rPr>
              <a:t>Max</a:t>
            </a:r>
            <a:r>
              <a:rPr lang="en-US" b="0" i="0" dirty="0">
                <a:solidFill>
                  <a:srgbClr val="242424"/>
                </a:solidFill>
                <a:effectLst/>
                <a:latin typeface="source-serif-pro"/>
              </a:rPr>
              <a:t> or</a:t>
            </a:r>
            <a:r>
              <a:rPr lang="en-US" b="1" i="0" dirty="0">
                <a:solidFill>
                  <a:srgbClr val="242424"/>
                </a:solidFill>
                <a:effectLst/>
                <a:latin typeface="source-serif-pro"/>
              </a:rPr>
              <a:t> Average</a:t>
            </a:r>
            <a:r>
              <a:rPr lang="en-US" b="0" i="0" dirty="0">
                <a:solidFill>
                  <a:srgbClr val="242424"/>
                </a:solidFill>
                <a:effectLst/>
                <a:latin typeface="source-serif-pro"/>
              </a:rPr>
              <a:t> of the values in a window slid over the input data.</a:t>
            </a:r>
          </a:p>
          <a:p>
            <a:endParaRPr lang="en-US" dirty="0"/>
          </a:p>
        </p:txBody>
      </p:sp>
    </p:spTree>
    <p:extLst>
      <p:ext uri="{BB962C8B-B14F-4D97-AF65-F5344CB8AC3E}">
        <p14:creationId xmlns:p14="http://schemas.microsoft.com/office/powerpoint/2010/main" val="3179299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5304AE-5EE7-48AC-2213-D507F3F79E97}"/>
              </a:ext>
            </a:extLst>
          </p:cNvPr>
          <p:cNvSpPr>
            <a:spLocks noGrp="1"/>
          </p:cNvSpPr>
          <p:nvPr>
            <p:ph type="title"/>
          </p:nvPr>
        </p:nvSpPr>
        <p:spPr/>
        <p:txBody>
          <a:bodyPr/>
          <a:lstStyle/>
          <a:p>
            <a:endParaRPr lang="en-US"/>
          </a:p>
        </p:txBody>
      </p:sp>
      <p:pic>
        <p:nvPicPr>
          <p:cNvPr id="5122" name="Picture 2">
            <a:extLst>
              <a:ext uri="{FF2B5EF4-FFF2-40B4-BE49-F238E27FC236}">
                <a16:creationId xmlns="" xmlns:a16="http://schemas.microsoft.com/office/drawing/2014/main" id="{24FB3062-E2F9-05C5-2735-759DFE508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210" y="57514"/>
            <a:ext cx="8077673" cy="61194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208ADE14-FBF1-ED3F-D621-16F349E3DA8F}"/>
              </a:ext>
            </a:extLst>
          </p:cNvPr>
          <p:cNvSpPr txBox="1"/>
          <p:nvPr/>
        </p:nvSpPr>
        <p:spPr>
          <a:xfrm>
            <a:off x="8077673" y="3158457"/>
            <a:ext cx="4056270" cy="369332"/>
          </a:xfrm>
          <a:prstGeom prst="rect">
            <a:avLst/>
          </a:prstGeom>
          <a:noFill/>
        </p:spPr>
        <p:txBody>
          <a:bodyPr wrap="square">
            <a:spAutoFit/>
          </a:bodyPr>
          <a:lstStyle/>
          <a:p>
            <a:r>
              <a:rPr lang="en-US" b="1" i="0" dirty="0">
                <a:solidFill>
                  <a:srgbClr val="242424"/>
                </a:solidFill>
                <a:effectLst/>
                <a:latin typeface="source-serif-pro"/>
              </a:rPr>
              <a:t> The feature map from (4 </a:t>
            </a:r>
            <a:r>
              <a:rPr lang="en-US" b="1" i="1" dirty="0">
                <a:solidFill>
                  <a:srgbClr val="242424"/>
                </a:solidFill>
                <a:effectLst/>
                <a:latin typeface="source-serif-pro"/>
              </a:rPr>
              <a:t>× </a:t>
            </a:r>
            <a:r>
              <a:rPr lang="en-US" b="1" i="0" dirty="0">
                <a:solidFill>
                  <a:srgbClr val="242424"/>
                </a:solidFill>
                <a:effectLst/>
                <a:latin typeface="source-serif-pro"/>
              </a:rPr>
              <a:t>4) to (2 </a:t>
            </a:r>
            <a:r>
              <a:rPr lang="en-US" b="1" i="1" dirty="0">
                <a:solidFill>
                  <a:srgbClr val="242424"/>
                </a:solidFill>
                <a:effectLst/>
                <a:latin typeface="source-serif-pro"/>
              </a:rPr>
              <a:t>× </a:t>
            </a:r>
            <a:r>
              <a:rPr lang="en-US" b="1" i="0" dirty="0">
                <a:solidFill>
                  <a:srgbClr val="242424"/>
                </a:solidFill>
                <a:effectLst/>
                <a:latin typeface="source-serif-pro"/>
              </a:rPr>
              <a:t>2)</a:t>
            </a:r>
            <a:endParaRPr lang="en-US" b="1" dirty="0"/>
          </a:p>
        </p:txBody>
      </p:sp>
    </p:spTree>
    <p:extLst>
      <p:ext uri="{BB962C8B-B14F-4D97-AF65-F5344CB8AC3E}">
        <p14:creationId xmlns:p14="http://schemas.microsoft.com/office/powerpoint/2010/main" val="4210228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62CA3-358C-9927-9DF4-25D81C5F8A7E}"/>
              </a:ext>
            </a:extLst>
          </p:cNvPr>
          <p:cNvSpPr>
            <a:spLocks noGrp="1"/>
          </p:cNvSpPr>
          <p:nvPr>
            <p:ph type="title"/>
          </p:nvPr>
        </p:nvSpPr>
        <p:spPr/>
        <p:txBody>
          <a:bodyPr/>
          <a:lstStyle/>
          <a:p>
            <a:r>
              <a:rPr lang="en-US" dirty="0"/>
              <a:t>Visualization of CNN operations</a:t>
            </a:r>
          </a:p>
        </p:txBody>
      </p:sp>
      <p:pic>
        <p:nvPicPr>
          <p:cNvPr id="6146" name="Picture 2">
            <a:extLst>
              <a:ext uri="{FF2B5EF4-FFF2-40B4-BE49-F238E27FC236}">
                <a16:creationId xmlns="" xmlns:a16="http://schemas.microsoft.com/office/drawing/2014/main" id="{2F6B84AB-59D6-E3AB-8D97-B90208FB0B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4095" y="2375897"/>
            <a:ext cx="7923809" cy="325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99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CCC64C-CA0C-E5B6-1BBD-5B1045F4E8AA}"/>
              </a:ext>
            </a:extLst>
          </p:cNvPr>
          <p:cNvSpPr>
            <a:spLocks noGrp="1"/>
          </p:cNvSpPr>
          <p:nvPr>
            <p:ph type="title"/>
          </p:nvPr>
        </p:nvSpPr>
        <p:spPr>
          <a:xfrm>
            <a:off x="838200" y="55490"/>
            <a:ext cx="10515600" cy="839561"/>
          </a:xfrm>
        </p:spPr>
        <p:txBody>
          <a:bodyPr/>
          <a:lstStyle/>
          <a:p>
            <a:r>
              <a:rPr lang="en-US" dirty="0"/>
              <a:t>Flattening  Layers</a:t>
            </a:r>
          </a:p>
        </p:txBody>
      </p:sp>
      <p:sp>
        <p:nvSpPr>
          <p:cNvPr id="3" name="Content Placeholder 2">
            <a:extLst>
              <a:ext uri="{FF2B5EF4-FFF2-40B4-BE49-F238E27FC236}">
                <a16:creationId xmlns="" xmlns:a16="http://schemas.microsoft.com/office/drawing/2014/main" id="{2CB71545-E11D-4FE5-6C9A-011C3B05C2FE}"/>
              </a:ext>
            </a:extLst>
          </p:cNvPr>
          <p:cNvSpPr>
            <a:spLocks noGrp="1"/>
          </p:cNvSpPr>
          <p:nvPr>
            <p:ph idx="1"/>
          </p:nvPr>
        </p:nvSpPr>
        <p:spPr>
          <a:xfrm>
            <a:off x="377371" y="1282095"/>
            <a:ext cx="10976429" cy="4894867"/>
          </a:xfrm>
        </p:spPr>
        <p:txBody>
          <a:bodyPr/>
          <a:lstStyle/>
          <a:p>
            <a:r>
              <a:rPr lang="en-US" sz="2000" b="1" dirty="0">
                <a:solidFill>
                  <a:srgbClr val="242424"/>
                </a:solidFill>
                <a:latin typeface="source-serif-pro"/>
              </a:rPr>
              <a:t>C</a:t>
            </a:r>
            <a:r>
              <a:rPr lang="en-US" sz="2000" b="1" i="0" dirty="0">
                <a:solidFill>
                  <a:srgbClr val="242424"/>
                </a:solidFill>
                <a:effectLst/>
                <a:latin typeface="source-serif-pro"/>
              </a:rPr>
              <a:t>onvolutional</a:t>
            </a:r>
            <a:r>
              <a:rPr lang="en-US" sz="2000" b="0" i="0" dirty="0">
                <a:solidFill>
                  <a:srgbClr val="242424"/>
                </a:solidFill>
                <a:effectLst/>
                <a:latin typeface="source-serif-pro"/>
              </a:rPr>
              <a:t> and </a:t>
            </a:r>
            <a:r>
              <a:rPr lang="en-US" sz="2000" b="1" i="0" dirty="0">
                <a:solidFill>
                  <a:srgbClr val="242424"/>
                </a:solidFill>
                <a:effectLst/>
                <a:latin typeface="source-serif-pro"/>
              </a:rPr>
              <a:t>pooling</a:t>
            </a:r>
            <a:r>
              <a:rPr lang="en-US" sz="2000" b="0" i="0" dirty="0">
                <a:solidFill>
                  <a:srgbClr val="242424"/>
                </a:solidFill>
                <a:effectLst/>
                <a:latin typeface="source-serif-pro"/>
              </a:rPr>
              <a:t> layers have </a:t>
            </a:r>
            <a:r>
              <a:rPr lang="en-US" sz="2000" b="1" i="0" dirty="0">
                <a:solidFill>
                  <a:srgbClr val="242424"/>
                </a:solidFill>
                <a:effectLst/>
                <a:latin typeface="source-serif-pro"/>
              </a:rPr>
              <a:t>extracted relevant features</a:t>
            </a:r>
            <a:r>
              <a:rPr lang="en-US" sz="2000" b="0" i="0" dirty="0">
                <a:solidFill>
                  <a:srgbClr val="242424"/>
                </a:solidFill>
                <a:effectLst/>
                <a:latin typeface="source-serif-pro"/>
              </a:rPr>
              <a:t> from the input image </a:t>
            </a:r>
          </a:p>
          <a:p>
            <a:r>
              <a:rPr lang="en-US" sz="2000" b="0" i="0" dirty="0">
                <a:solidFill>
                  <a:srgbClr val="242424"/>
                </a:solidFill>
                <a:effectLst/>
                <a:latin typeface="source-serif-pro"/>
              </a:rPr>
              <a:t>It takes the entire feature map and reorganizes it into a </a:t>
            </a:r>
            <a:r>
              <a:rPr lang="en-US" sz="2000" b="1" i="0" dirty="0">
                <a:solidFill>
                  <a:srgbClr val="242424"/>
                </a:solidFill>
                <a:effectLst/>
                <a:latin typeface="source-serif-pro"/>
              </a:rPr>
              <a:t>single, long vector</a:t>
            </a:r>
            <a:r>
              <a:rPr lang="en-US" sz="2000" b="0" i="0" dirty="0">
                <a:solidFill>
                  <a:srgbClr val="242424"/>
                </a:solidFill>
                <a:effectLst/>
                <a:latin typeface="source-serif-pro"/>
              </a:rPr>
              <a:t>. Reasons</a:t>
            </a:r>
          </a:p>
          <a:p>
            <a:r>
              <a:rPr lang="en-US" sz="2000" b="1" i="0" dirty="0">
                <a:solidFill>
                  <a:srgbClr val="242424"/>
                </a:solidFill>
                <a:effectLst/>
                <a:latin typeface="source-serif-pro"/>
              </a:rPr>
              <a:t>Integration of features</a:t>
            </a:r>
          </a:p>
          <a:p>
            <a:r>
              <a:rPr lang="en-US" sz="2000" b="1" i="0" dirty="0">
                <a:solidFill>
                  <a:srgbClr val="242424"/>
                </a:solidFill>
                <a:effectLst/>
                <a:latin typeface="source-serif-pro"/>
              </a:rPr>
              <a:t>Compatibility with Dense Layers</a:t>
            </a:r>
          </a:p>
          <a:p>
            <a:pPr lvl="1"/>
            <a:r>
              <a:rPr lang="en-US" sz="2000" b="1" i="0" dirty="0">
                <a:solidFill>
                  <a:srgbClr val="242424"/>
                </a:solidFill>
                <a:effectLst/>
                <a:latin typeface="source-serif-pro"/>
              </a:rPr>
              <a:t>Use for prediction on basis of extracted features</a:t>
            </a:r>
          </a:p>
          <a:p>
            <a:pPr lvl="1"/>
            <a:r>
              <a:rPr lang="en-US" sz="2000" b="1" i="1" dirty="0">
                <a:solidFill>
                  <a:srgbClr val="242424"/>
                </a:solidFill>
                <a:effectLst/>
                <a:latin typeface="source-serif-pro"/>
              </a:rPr>
              <a:t>classifying images</a:t>
            </a:r>
            <a:r>
              <a:rPr lang="en-US" sz="2000" b="0" i="1" dirty="0">
                <a:solidFill>
                  <a:srgbClr val="242424"/>
                </a:solidFill>
                <a:effectLst/>
                <a:latin typeface="source-serif-pro"/>
              </a:rPr>
              <a:t>, </a:t>
            </a:r>
            <a:r>
              <a:rPr lang="en-US" sz="2000" b="1" i="1" dirty="0">
                <a:solidFill>
                  <a:srgbClr val="242424"/>
                </a:solidFill>
                <a:effectLst/>
                <a:latin typeface="source-serif-pro"/>
              </a:rPr>
              <a:t>detecting objects</a:t>
            </a:r>
            <a:r>
              <a:rPr lang="en-US" sz="2000" b="0" i="1" dirty="0">
                <a:solidFill>
                  <a:srgbClr val="242424"/>
                </a:solidFill>
                <a:effectLst/>
                <a:latin typeface="source-serif-pro"/>
              </a:rPr>
              <a:t>, or </a:t>
            </a:r>
            <a:r>
              <a:rPr lang="en-US" sz="2000" b="1" i="1" dirty="0">
                <a:solidFill>
                  <a:srgbClr val="242424"/>
                </a:solidFill>
                <a:effectLst/>
                <a:latin typeface="source-serif-pro"/>
              </a:rPr>
              <a:t>making predictions</a:t>
            </a:r>
            <a:r>
              <a:rPr lang="en-US" sz="2000" b="0" i="1" dirty="0">
                <a:solidFill>
                  <a:srgbClr val="242424"/>
                </a:solidFill>
                <a:effectLst/>
                <a:latin typeface="source-serif-pro"/>
              </a:rPr>
              <a:t> based on visual inputs</a:t>
            </a:r>
            <a:endParaRPr lang="en-US" sz="2000" b="1" i="0" dirty="0">
              <a:solidFill>
                <a:srgbClr val="242424"/>
              </a:solidFill>
              <a:effectLst/>
              <a:latin typeface="source-serif-pro"/>
            </a:endParaRPr>
          </a:p>
          <a:p>
            <a:pPr lvl="1"/>
            <a:r>
              <a:rPr lang="en-US" sz="2000" b="1" dirty="0">
                <a:solidFill>
                  <a:srgbClr val="242424"/>
                </a:solidFill>
                <a:latin typeface="source-serif-pro"/>
              </a:rPr>
              <a:t>Need </a:t>
            </a:r>
            <a:r>
              <a:rPr lang="en-US" sz="2000" b="0" i="0" dirty="0">
                <a:solidFill>
                  <a:srgbClr val="242424"/>
                </a:solidFill>
                <a:effectLst/>
                <a:latin typeface="source-serif-pro"/>
              </a:rPr>
              <a:t> </a:t>
            </a:r>
            <a:r>
              <a:rPr lang="en-US" sz="2000" b="1" i="0" dirty="0">
                <a:solidFill>
                  <a:srgbClr val="242424"/>
                </a:solidFill>
                <a:effectLst/>
                <a:latin typeface="source-serif-pro"/>
              </a:rPr>
              <a:t>1-dimensional data(Fully connected layers))</a:t>
            </a:r>
            <a:endParaRPr lang="en-US" sz="2000" dirty="0"/>
          </a:p>
          <a:p>
            <a:endParaRPr lang="en-US" b="0" i="0" dirty="0">
              <a:solidFill>
                <a:srgbClr val="242424"/>
              </a:solidFill>
              <a:effectLst/>
              <a:latin typeface="source-serif-pro"/>
            </a:endParaRPr>
          </a:p>
        </p:txBody>
      </p:sp>
      <p:pic>
        <p:nvPicPr>
          <p:cNvPr id="8194" name="Picture 2">
            <a:extLst>
              <a:ext uri="{FF2B5EF4-FFF2-40B4-BE49-F238E27FC236}">
                <a16:creationId xmlns="" xmlns:a16="http://schemas.microsoft.com/office/drawing/2014/main" id="{A60259AB-C861-0C64-2C2A-DE002FE5A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055" y="2777199"/>
            <a:ext cx="4167385" cy="19922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3738" y="4748848"/>
            <a:ext cx="9123680" cy="1477328"/>
          </a:xfrm>
          <a:prstGeom prst="rect">
            <a:avLst/>
          </a:prstGeom>
          <a:noFill/>
        </p:spPr>
        <p:txBody>
          <a:bodyPr wrap="square" rtlCol="0">
            <a:spAutoFit/>
          </a:bodyPr>
          <a:lstStyle/>
          <a:p>
            <a:r>
              <a:rPr lang="en-US" dirty="0"/>
              <a:t>These feature maps need to be converted into a single vector so that the fully connected layers can process them for classification or regression tasks.</a:t>
            </a:r>
          </a:p>
          <a:p>
            <a:r>
              <a:rPr lang="en-US" dirty="0" smtClean="0"/>
              <a:t>connected </a:t>
            </a:r>
            <a:r>
              <a:rPr lang="en-US" dirty="0"/>
              <a:t>layers perform high-level reasoning by combining features. They require inputs as a 1D vector for computations.</a:t>
            </a:r>
          </a:p>
          <a:p>
            <a:endParaRPr lang="en-US" dirty="0"/>
          </a:p>
        </p:txBody>
      </p:sp>
    </p:spTree>
    <p:extLst>
      <p:ext uri="{BB962C8B-B14F-4D97-AF65-F5344CB8AC3E}">
        <p14:creationId xmlns:p14="http://schemas.microsoft.com/office/powerpoint/2010/main" val="120147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917C0-1D10-5C76-ED27-58D8EB3FF98E}"/>
              </a:ext>
            </a:extLst>
          </p:cNvPr>
          <p:cNvSpPr>
            <a:spLocks noGrp="1"/>
          </p:cNvSpPr>
          <p:nvPr>
            <p:ph type="title"/>
          </p:nvPr>
        </p:nvSpPr>
        <p:spPr/>
        <p:txBody>
          <a:bodyPr/>
          <a:lstStyle/>
          <a:p>
            <a:r>
              <a:rPr lang="en-US" dirty="0"/>
              <a:t>Used for</a:t>
            </a:r>
          </a:p>
        </p:txBody>
      </p:sp>
      <p:sp>
        <p:nvSpPr>
          <p:cNvPr id="3" name="Content Placeholder 2">
            <a:extLst>
              <a:ext uri="{FF2B5EF4-FFF2-40B4-BE49-F238E27FC236}">
                <a16:creationId xmlns="" xmlns:a16="http://schemas.microsoft.com/office/drawing/2014/main" id="{D1E30AE7-3A7B-B268-166B-56005FFFF74F}"/>
              </a:ext>
            </a:extLst>
          </p:cNvPr>
          <p:cNvSpPr>
            <a:spLocks noGrp="1"/>
          </p:cNvSpPr>
          <p:nvPr>
            <p:ph idx="1"/>
          </p:nvPr>
        </p:nvSpPr>
        <p:spPr/>
        <p:txBody>
          <a:bodyPr/>
          <a:lstStyle/>
          <a:p>
            <a:r>
              <a:rPr lang="en-US" b="0" i="0" dirty="0">
                <a:solidFill>
                  <a:srgbClr val="05192D"/>
                </a:solidFill>
                <a:effectLst/>
                <a:latin typeface="Studio-Feixen-Sans"/>
              </a:rPr>
              <a:t>object recognition, </a:t>
            </a:r>
          </a:p>
          <a:p>
            <a:r>
              <a:rPr lang="en-US" b="0" i="0" dirty="0">
                <a:solidFill>
                  <a:srgbClr val="05192D"/>
                </a:solidFill>
                <a:effectLst/>
                <a:latin typeface="Studio-Feixen-Sans"/>
              </a:rPr>
              <a:t>including image classification, </a:t>
            </a:r>
          </a:p>
          <a:p>
            <a:r>
              <a:rPr lang="en-US" b="0" i="0" dirty="0">
                <a:solidFill>
                  <a:srgbClr val="05192D"/>
                </a:solidFill>
                <a:effectLst/>
                <a:latin typeface="Studio-Feixen-Sans"/>
              </a:rPr>
              <a:t>detection, and segmentation. </a:t>
            </a:r>
          </a:p>
          <a:p>
            <a:r>
              <a:rPr lang="en-US" dirty="0">
                <a:solidFill>
                  <a:srgbClr val="05192D"/>
                </a:solidFill>
                <a:latin typeface="Studio-Feixen-Sans"/>
              </a:rPr>
              <a:t>Additionally, it is utilized in </a:t>
            </a:r>
            <a:r>
              <a:rPr lang="en-US" b="0" i="0" dirty="0">
                <a:solidFill>
                  <a:srgbClr val="05192D"/>
                </a:solidFill>
                <a:effectLst/>
                <a:latin typeface="Studio-Feixen-Sans"/>
              </a:rPr>
              <a:t>natural language processing, time series analysis, and speech recognition.</a:t>
            </a:r>
          </a:p>
          <a:p>
            <a:endParaRPr lang="en-US" dirty="0"/>
          </a:p>
        </p:txBody>
      </p:sp>
    </p:spTree>
    <p:extLst>
      <p:ext uri="{BB962C8B-B14F-4D97-AF65-F5344CB8AC3E}">
        <p14:creationId xmlns:p14="http://schemas.microsoft.com/office/powerpoint/2010/main" val="3421743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CA586E-DC4A-92B3-EF55-4E938A3C4BE9}"/>
              </a:ext>
            </a:extLst>
          </p:cNvPr>
          <p:cNvSpPr>
            <a:spLocks noGrp="1"/>
          </p:cNvSpPr>
          <p:nvPr>
            <p:ph type="title"/>
          </p:nvPr>
        </p:nvSpPr>
        <p:spPr>
          <a:xfrm>
            <a:off x="659191" y="18256"/>
            <a:ext cx="10515600" cy="857440"/>
          </a:xfrm>
        </p:spPr>
        <p:txBody>
          <a:bodyPr/>
          <a:lstStyle/>
          <a:p>
            <a:r>
              <a:rPr lang="en-US" dirty="0"/>
              <a:t>Activation Layer</a:t>
            </a:r>
          </a:p>
        </p:txBody>
      </p:sp>
      <p:pic>
        <p:nvPicPr>
          <p:cNvPr id="9218" name="Picture 2">
            <a:extLst>
              <a:ext uri="{FF2B5EF4-FFF2-40B4-BE49-F238E27FC236}">
                <a16:creationId xmlns="" xmlns:a16="http://schemas.microsoft.com/office/drawing/2014/main" id="{16255C22-19E4-BF1B-7798-DBD92ED1D6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604" y="803124"/>
            <a:ext cx="10466080" cy="491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16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 xmlns:a16="http://schemas.microsoft.com/office/drawing/2014/main" id="{D693988D-E300-5107-0A08-BA1CF9663B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2115" y="1083238"/>
            <a:ext cx="8664902" cy="509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51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B91931-82F3-50D1-1C8D-000405238E6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 xmlns:a16="http://schemas.microsoft.com/office/drawing/2014/main" id="{40E0036E-C169-1932-E112-A04DD6679DE5}"/>
              </a:ext>
            </a:extLst>
          </p:cNvPr>
          <p:cNvPicPr>
            <a:picLocks noGrp="1" noChangeAspect="1"/>
          </p:cNvPicPr>
          <p:nvPr>
            <p:ph idx="1"/>
          </p:nvPr>
        </p:nvPicPr>
        <p:blipFill>
          <a:blip r:embed="rId2"/>
          <a:stretch>
            <a:fillRect/>
          </a:stretch>
        </p:blipFill>
        <p:spPr>
          <a:xfrm>
            <a:off x="2351398" y="1825625"/>
            <a:ext cx="7489204" cy="4351338"/>
          </a:xfrm>
        </p:spPr>
      </p:pic>
    </p:spTree>
    <p:extLst>
      <p:ext uri="{BB962C8B-B14F-4D97-AF65-F5344CB8AC3E}">
        <p14:creationId xmlns:p14="http://schemas.microsoft.com/office/powerpoint/2010/main" val="996115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71E568-BE25-E80D-2C44-45B145EBC516}"/>
              </a:ext>
            </a:extLst>
          </p:cNvPr>
          <p:cNvSpPr>
            <a:spLocks noGrp="1"/>
          </p:cNvSpPr>
          <p:nvPr>
            <p:ph type="title"/>
          </p:nvPr>
        </p:nvSpPr>
        <p:spPr/>
        <p:txBody>
          <a:bodyPr/>
          <a:lstStyle/>
          <a:p>
            <a:r>
              <a:rPr lang="en-US" dirty="0"/>
              <a:t>Input image and pixel representation</a:t>
            </a:r>
          </a:p>
        </p:txBody>
      </p:sp>
      <p:pic>
        <p:nvPicPr>
          <p:cNvPr id="5" name="Content Placeholder 4">
            <a:extLst>
              <a:ext uri="{FF2B5EF4-FFF2-40B4-BE49-F238E27FC236}">
                <a16:creationId xmlns="" xmlns:a16="http://schemas.microsoft.com/office/drawing/2014/main" id="{96F19004-9B50-F0DB-FC67-579E47CA8FCB}"/>
              </a:ext>
            </a:extLst>
          </p:cNvPr>
          <p:cNvPicPr>
            <a:picLocks noGrp="1" noChangeAspect="1"/>
          </p:cNvPicPr>
          <p:nvPr>
            <p:ph idx="1"/>
          </p:nvPr>
        </p:nvPicPr>
        <p:blipFill>
          <a:blip r:embed="rId2"/>
          <a:stretch>
            <a:fillRect/>
          </a:stretch>
        </p:blipFill>
        <p:spPr>
          <a:xfrm>
            <a:off x="2226886" y="1825625"/>
            <a:ext cx="7738227" cy="4351338"/>
          </a:xfrm>
        </p:spPr>
      </p:pic>
      <p:sp>
        <p:nvSpPr>
          <p:cNvPr id="6" name="TextBox 5">
            <a:extLst>
              <a:ext uri="{FF2B5EF4-FFF2-40B4-BE49-F238E27FC236}">
                <a16:creationId xmlns="" xmlns:a16="http://schemas.microsoft.com/office/drawing/2014/main" id="{8AFB4DEC-33FD-0FDE-1B3C-04EE00C90F63}"/>
              </a:ext>
            </a:extLst>
          </p:cNvPr>
          <p:cNvSpPr txBox="1"/>
          <p:nvPr/>
        </p:nvSpPr>
        <p:spPr>
          <a:xfrm>
            <a:off x="5108713" y="6405770"/>
            <a:ext cx="5108713" cy="369332"/>
          </a:xfrm>
          <a:prstGeom prst="rect">
            <a:avLst/>
          </a:prstGeom>
          <a:noFill/>
        </p:spPr>
        <p:txBody>
          <a:bodyPr wrap="square" rtlCol="0">
            <a:spAutoFit/>
          </a:bodyPr>
          <a:lstStyle/>
          <a:p>
            <a:r>
              <a:rPr lang="en-US" dirty="0"/>
              <a:t>Source google images</a:t>
            </a:r>
          </a:p>
        </p:txBody>
      </p:sp>
    </p:spTree>
    <p:extLst>
      <p:ext uri="{BB962C8B-B14F-4D97-AF65-F5344CB8AC3E}">
        <p14:creationId xmlns:p14="http://schemas.microsoft.com/office/powerpoint/2010/main" val="1782448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017333C2-60B3-A1F4-0C83-1020F9D5E6CE}"/>
              </a:ext>
            </a:extLst>
          </p:cNvPr>
          <p:cNvPicPr>
            <a:picLocks noGrp="1" noChangeAspect="1"/>
          </p:cNvPicPr>
          <p:nvPr>
            <p:ph idx="1"/>
          </p:nvPr>
        </p:nvPicPr>
        <p:blipFill>
          <a:blip r:embed="rId2"/>
          <a:stretch>
            <a:fillRect/>
          </a:stretch>
        </p:blipFill>
        <p:spPr>
          <a:xfrm>
            <a:off x="197411" y="0"/>
            <a:ext cx="8603777" cy="4158780"/>
          </a:xfrm>
        </p:spPr>
      </p:pic>
      <p:sp>
        <p:nvSpPr>
          <p:cNvPr id="7" name="TextBox 6">
            <a:extLst>
              <a:ext uri="{FF2B5EF4-FFF2-40B4-BE49-F238E27FC236}">
                <a16:creationId xmlns="" xmlns:a16="http://schemas.microsoft.com/office/drawing/2014/main" id="{C8FC4A59-6956-379F-E4F1-749CB2A861D9}"/>
              </a:ext>
            </a:extLst>
          </p:cNvPr>
          <p:cNvSpPr txBox="1"/>
          <p:nvPr/>
        </p:nvSpPr>
        <p:spPr>
          <a:xfrm>
            <a:off x="299962" y="4294944"/>
            <a:ext cx="11647060" cy="1754326"/>
          </a:xfrm>
          <a:prstGeom prst="rect">
            <a:avLst/>
          </a:prstGeom>
          <a:noFill/>
        </p:spPr>
        <p:txBody>
          <a:bodyPr wrap="square">
            <a:spAutoFit/>
          </a:bodyPr>
          <a:lstStyle/>
          <a:p>
            <a:r>
              <a:rPr lang="en-US" b="0" i="0" dirty="0">
                <a:solidFill>
                  <a:srgbClr val="000000"/>
                </a:solidFill>
                <a:effectLst/>
                <a:latin typeface="Helvetica Neue"/>
              </a:rPr>
              <a:t>Images can be represented in multiple ways - the most common being as a grid of little squares called </a:t>
            </a:r>
            <a:r>
              <a:rPr lang="en-US" b="1" i="0" dirty="0">
                <a:solidFill>
                  <a:srgbClr val="000000"/>
                </a:solidFill>
                <a:effectLst/>
                <a:latin typeface="Helvetica Neue"/>
              </a:rPr>
              <a:t>pixels</a:t>
            </a:r>
            <a:r>
              <a:rPr lang="en-US" b="0" i="0" dirty="0">
                <a:solidFill>
                  <a:srgbClr val="000000"/>
                </a:solidFill>
                <a:effectLst/>
                <a:latin typeface="Helvetica Neue"/>
              </a:rPr>
              <a:t>. In a very simple image that was only black and white, we could think of each pixel as being represented by a 0 (black) or 1 (white). Source: </a:t>
            </a:r>
            <a:r>
              <a:rPr lang="en-US" b="0" i="0" dirty="0">
                <a:solidFill>
                  <a:srgbClr val="000000"/>
                </a:solidFill>
                <a:effectLst/>
                <a:latin typeface="Helvetica Neue"/>
                <a:hlinkClick r:id="rId3"/>
              </a:rPr>
              <a:t>https://computerscience.chemeketa.edu/cs160Reader/DataRepresentation/ImageRepresentation.html</a:t>
            </a:r>
            <a:endParaRPr lang="en-US" b="0" i="0" dirty="0">
              <a:solidFill>
                <a:srgbClr val="000000"/>
              </a:solidFill>
              <a:effectLst/>
              <a:latin typeface="Helvetica Neue"/>
            </a:endParaRPr>
          </a:p>
          <a:p>
            <a:endParaRPr lang="en-US" dirty="0">
              <a:solidFill>
                <a:srgbClr val="000000"/>
              </a:solidFill>
              <a:latin typeface="Helvetica Neue"/>
            </a:endParaRPr>
          </a:p>
          <a:p>
            <a:endParaRPr lang="en-US" dirty="0"/>
          </a:p>
        </p:txBody>
      </p:sp>
      <p:sp>
        <p:nvSpPr>
          <p:cNvPr id="9" name="TextBox 8">
            <a:extLst>
              <a:ext uri="{FF2B5EF4-FFF2-40B4-BE49-F238E27FC236}">
                <a16:creationId xmlns="" xmlns:a16="http://schemas.microsoft.com/office/drawing/2014/main" id="{35D70360-3A55-0475-7C18-6C03ADF8AA6B}"/>
              </a:ext>
            </a:extLst>
          </p:cNvPr>
          <p:cNvSpPr txBox="1"/>
          <p:nvPr/>
        </p:nvSpPr>
        <p:spPr>
          <a:xfrm>
            <a:off x="8676717" y="497096"/>
            <a:ext cx="3191131" cy="646331"/>
          </a:xfrm>
          <a:prstGeom prst="rect">
            <a:avLst/>
          </a:prstGeom>
          <a:noFill/>
        </p:spPr>
        <p:txBody>
          <a:bodyPr wrap="square">
            <a:spAutoFit/>
          </a:bodyPr>
          <a:lstStyle/>
          <a:p>
            <a:r>
              <a:rPr lang="en-US" b="0" i="0" dirty="0">
                <a:solidFill>
                  <a:srgbClr val="000000"/>
                </a:solidFill>
                <a:effectLst/>
                <a:latin typeface="Helvetica Neue"/>
              </a:rPr>
              <a:t> Stored as a binary string of 36 bits</a:t>
            </a:r>
            <a:endParaRPr lang="en-US" dirty="0"/>
          </a:p>
        </p:txBody>
      </p:sp>
      <p:sp>
        <p:nvSpPr>
          <p:cNvPr id="11" name="TextBox 10">
            <a:extLst>
              <a:ext uri="{FF2B5EF4-FFF2-40B4-BE49-F238E27FC236}">
                <a16:creationId xmlns="" xmlns:a16="http://schemas.microsoft.com/office/drawing/2014/main" id="{718440FD-97E9-853A-BA18-342200FBB282}"/>
              </a:ext>
            </a:extLst>
          </p:cNvPr>
          <p:cNvSpPr txBox="1"/>
          <p:nvPr/>
        </p:nvSpPr>
        <p:spPr>
          <a:xfrm>
            <a:off x="299961" y="5485499"/>
            <a:ext cx="11843658"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42424"/>
                </a:solidFill>
                <a:effectLst/>
                <a:latin typeface="source-serif-pro"/>
              </a:rPr>
              <a:t>Digital images are essentially </a:t>
            </a:r>
            <a:r>
              <a:rPr lang="en-US" b="1" i="0" dirty="0">
                <a:solidFill>
                  <a:srgbClr val="242424"/>
                </a:solidFill>
                <a:effectLst/>
                <a:latin typeface="source-serif-pro"/>
              </a:rPr>
              <a:t>grids of tiny units called pixels</a:t>
            </a:r>
            <a:r>
              <a:rPr lang="en-US" b="0" i="0" dirty="0">
                <a:solidFill>
                  <a:srgbClr val="242424"/>
                </a:solidFill>
                <a:effectLst/>
                <a:latin typeface="source-serif-pro"/>
              </a:rPr>
              <a:t>. Each pixel represents the smallest unit of an image and holds information </a:t>
            </a:r>
            <a:r>
              <a:rPr lang="en-US" b="1" i="0" dirty="0">
                <a:solidFill>
                  <a:srgbClr val="242424"/>
                </a:solidFill>
                <a:effectLst/>
                <a:latin typeface="source-serif-pro"/>
              </a:rPr>
              <a:t>about the color and intensity at that point.</a:t>
            </a:r>
          </a:p>
          <a:p>
            <a:pPr marL="285750" indent="-285750">
              <a:buFont typeface="Arial" panose="020B0604020202020204" pitchFamily="34" charset="0"/>
              <a:buChar char="•"/>
            </a:pPr>
            <a:r>
              <a:rPr lang="en-US" dirty="0">
                <a:solidFill>
                  <a:srgbClr val="242424"/>
                </a:solidFill>
                <a:latin typeface="source-serif-pro"/>
              </a:rPr>
              <a:t>E</a:t>
            </a:r>
            <a:r>
              <a:rPr lang="en-US" b="0" i="0" dirty="0">
                <a:solidFill>
                  <a:srgbClr val="242424"/>
                </a:solidFill>
                <a:effectLst/>
                <a:latin typeface="source-serif-pro"/>
              </a:rPr>
              <a:t>ach pixel is composed of three values corresponding to the </a:t>
            </a:r>
            <a:r>
              <a:rPr lang="en-US" b="1" i="0" dirty="0">
                <a:solidFill>
                  <a:srgbClr val="242424"/>
                </a:solidFill>
                <a:effectLst/>
                <a:latin typeface="source-serif-pro"/>
              </a:rPr>
              <a:t>red, green, and blue (RGB) </a:t>
            </a:r>
            <a:r>
              <a:rPr lang="en-US" b="0" i="0" dirty="0">
                <a:solidFill>
                  <a:srgbClr val="242424"/>
                </a:solidFill>
                <a:effectLst/>
                <a:latin typeface="source-serif-pro"/>
              </a:rPr>
              <a:t>color channels.</a:t>
            </a:r>
          </a:p>
          <a:p>
            <a:pPr marL="285750" indent="-285750">
              <a:buFont typeface="Arial" panose="020B0604020202020204" pitchFamily="34" charset="0"/>
              <a:buChar char="•"/>
            </a:pPr>
            <a:r>
              <a:rPr lang="en-US" dirty="0">
                <a:latin typeface="-apple-system"/>
              </a:rPr>
              <a:t>A</a:t>
            </a:r>
            <a:r>
              <a:rPr lang="en-US" b="0" i="0" dirty="0">
                <a:effectLst/>
                <a:latin typeface="-apple-system"/>
              </a:rPr>
              <a:t> </a:t>
            </a:r>
            <a:r>
              <a:rPr lang="en-US" b="0" i="1" dirty="0">
                <a:effectLst/>
                <a:latin typeface="-apple-system"/>
              </a:rPr>
              <a:t>RGB</a:t>
            </a:r>
            <a:r>
              <a:rPr lang="en-US" b="0" i="0" dirty="0">
                <a:effectLst/>
                <a:latin typeface="-apple-system"/>
              </a:rPr>
              <a:t> </a:t>
            </a:r>
            <a:r>
              <a:rPr lang="en-US" b="0" i="0" dirty="0" err="1">
                <a:effectLst/>
                <a:latin typeface="-apple-system"/>
              </a:rPr>
              <a:t>colour</a:t>
            </a:r>
            <a:r>
              <a:rPr lang="en-US" b="0" i="0" dirty="0">
                <a:effectLst/>
                <a:latin typeface="-apple-system"/>
              </a:rPr>
              <a:t> is usually stored as a </a:t>
            </a:r>
            <a:r>
              <a:rPr lang="en-US" b="0" i="1" dirty="0">
                <a:effectLst/>
                <a:latin typeface="-apple-system"/>
              </a:rPr>
              <a:t>triplet of integer numbers</a:t>
            </a:r>
            <a:r>
              <a:rPr lang="en-US" b="0" i="0" dirty="0">
                <a:effectLst/>
                <a:latin typeface="-apple-system"/>
              </a:rPr>
              <a:t> in the range 0 to 255. (255,0,0) is </a:t>
            </a:r>
            <a:r>
              <a:rPr lang="en-US" b="0" i="1" dirty="0">
                <a:effectLst/>
                <a:latin typeface="-apple-system"/>
              </a:rPr>
              <a:t>red </a:t>
            </a:r>
            <a:r>
              <a:rPr lang="en-US" b="0" i="0" dirty="0">
                <a:effectLst/>
                <a:latin typeface="-apple-system"/>
              </a:rPr>
              <a:t>- (0,255,0) is </a:t>
            </a:r>
            <a:r>
              <a:rPr lang="en-US" b="0" i="1" dirty="0">
                <a:effectLst/>
                <a:latin typeface="-apple-system"/>
              </a:rPr>
              <a:t>green </a:t>
            </a:r>
            <a:r>
              <a:rPr lang="en-US" b="0" i="0" dirty="0">
                <a:effectLst/>
                <a:latin typeface="-apple-system"/>
              </a:rPr>
              <a:t>- (0,0,255) is </a:t>
            </a:r>
            <a:r>
              <a:rPr lang="en-US" b="0" i="1" dirty="0">
                <a:effectLst/>
                <a:latin typeface="-apple-system"/>
              </a:rPr>
              <a:t>blue:    check this tool for understanding: </a:t>
            </a:r>
            <a:r>
              <a:rPr lang="en-US" b="0" i="1" dirty="0">
                <a:effectLst/>
                <a:latin typeface="-apple-system"/>
                <a:hlinkClick r:id="rId4"/>
              </a:rPr>
              <a:t>https://www.geogebra.org/m/Dq2A7aRv</a:t>
            </a:r>
            <a:endParaRPr lang="en-US" b="0" i="1" dirty="0">
              <a:effectLst/>
              <a:latin typeface="-apple-system"/>
            </a:endParaRPr>
          </a:p>
          <a:p>
            <a:pPr marL="285750" indent="-285750">
              <a:buFont typeface="Arial" panose="020B0604020202020204" pitchFamily="34" charset="0"/>
              <a:buChar char="•"/>
            </a:pPr>
            <a:endParaRPr lang="en-US" dirty="0"/>
          </a:p>
        </p:txBody>
      </p:sp>
      <p:pic>
        <p:nvPicPr>
          <p:cNvPr id="13" name="Picture 12">
            <a:extLst>
              <a:ext uri="{FF2B5EF4-FFF2-40B4-BE49-F238E27FC236}">
                <a16:creationId xmlns="" xmlns:a16="http://schemas.microsoft.com/office/drawing/2014/main" id="{B8ECFEC7-97B3-6114-B0BE-B81C36B2CDE1}"/>
              </a:ext>
            </a:extLst>
          </p:cNvPr>
          <p:cNvPicPr>
            <a:picLocks noChangeAspect="1"/>
          </p:cNvPicPr>
          <p:nvPr/>
        </p:nvPicPr>
        <p:blipFill>
          <a:blip r:embed="rId5"/>
          <a:stretch>
            <a:fillRect/>
          </a:stretch>
        </p:blipFill>
        <p:spPr>
          <a:xfrm>
            <a:off x="8607950" y="1134161"/>
            <a:ext cx="3259898" cy="2962491"/>
          </a:xfrm>
          <a:prstGeom prst="rect">
            <a:avLst/>
          </a:prstGeom>
        </p:spPr>
      </p:pic>
    </p:spTree>
    <p:extLst>
      <p:ext uri="{BB962C8B-B14F-4D97-AF65-F5344CB8AC3E}">
        <p14:creationId xmlns:p14="http://schemas.microsoft.com/office/powerpoint/2010/main" val="2259704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4852E1-74A2-D3D1-5F61-4F67D77AB1CE}"/>
              </a:ext>
            </a:extLst>
          </p:cNvPr>
          <p:cNvSpPr>
            <a:spLocks noGrp="1"/>
          </p:cNvSpPr>
          <p:nvPr>
            <p:ph type="title"/>
          </p:nvPr>
        </p:nvSpPr>
        <p:spPr/>
        <p:txBody>
          <a:bodyPr/>
          <a:lstStyle/>
          <a:p>
            <a:r>
              <a:rPr lang="en-US" dirty="0"/>
              <a:t>Gray scale image </a:t>
            </a:r>
          </a:p>
        </p:txBody>
      </p:sp>
      <p:sp>
        <p:nvSpPr>
          <p:cNvPr id="4" name="Rectangle 1">
            <a:extLst>
              <a:ext uri="{FF2B5EF4-FFF2-40B4-BE49-F238E27FC236}">
                <a16:creationId xmlns="" xmlns:a16="http://schemas.microsoft.com/office/drawing/2014/main" id="{A6FE7463-F5A5-F5D3-D3ED-A1DDE4A39004}"/>
              </a:ext>
            </a:extLst>
          </p:cNvPr>
          <p:cNvSpPr>
            <a:spLocks noGrp="1" noChangeArrowheads="1"/>
          </p:cNvSpPr>
          <p:nvPr>
            <p:ph idx="1"/>
          </p:nvPr>
        </p:nvSpPr>
        <p:spPr bwMode="auto">
          <a:xfrm>
            <a:off x="968829" y="1398301"/>
            <a:ext cx="1133444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altLang="en-US" sz="1800" dirty="0">
                <a:solidFill>
                  <a:srgbClr val="242424"/>
                </a:solidFill>
                <a:latin typeface="source-serif-pro"/>
              </a:rPr>
              <a:t>E</a:t>
            </a:r>
            <a:r>
              <a:rPr kumimoji="0" lang="en-US" altLang="en-US" sz="1800" b="0" i="0" u="none" strike="noStrike" cap="none" normalizeH="0" baseline="0" dirty="0">
                <a:ln>
                  <a:noFill/>
                </a:ln>
                <a:solidFill>
                  <a:srgbClr val="242424"/>
                </a:solidFill>
                <a:effectLst/>
                <a:latin typeface="source-serif-pro"/>
              </a:rPr>
              <a:t>ach pixel carries a single value that represents the intensity of light at that point. </a:t>
            </a:r>
            <a:r>
              <a:rPr kumimoji="0" lang="en-US" altLang="en-US" sz="1800" b="0" i="1" u="none" strike="noStrike" cap="none" normalizeH="0" baseline="0" dirty="0">
                <a:ln>
                  <a:noFill/>
                </a:ln>
                <a:solidFill>
                  <a:srgbClr val="242424"/>
                </a:solidFill>
                <a:effectLst/>
                <a:latin typeface="source-serif-pro"/>
              </a:rPr>
              <a:t>Usually ranging </a:t>
            </a:r>
            <a:r>
              <a:rPr kumimoji="0" lang="en-US" altLang="en-US" sz="1800" b="1" i="1" u="none" strike="noStrike" cap="none" normalizeH="0" baseline="0" dirty="0">
                <a:ln>
                  <a:noFill/>
                </a:ln>
                <a:solidFill>
                  <a:srgbClr val="242424"/>
                </a:solidFill>
                <a:effectLst/>
                <a:latin typeface="source-serif-pro"/>
              </a:rPr>
              <a:t>from black (0) to white (255)</a:t>
            </a:r>
          </a:p>
          <a:p>
            <a:pPr marL="0" lvl="0" indent="0" eaLnBrk="0" fontAlgn="base" hangingPunct="0">
              <a:lnSpc>
                <a:spcPct val="100000"/>
              </a:lnSpc>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F89E72A5-6C91-BDE3-F968-6CF4002A3C7D}"/>
              </a:ext>
            </a:extLst>
          </p:cNvPr>
          <p:cNvPicPr>
            <a:picLocks noChangeAspect="1"/>
          </p:cNvPicPr>
          <p:nvPr/>
        </p:nvPicPr>
        <p:blipFill>
          <a:blip r:embed="rId2"/>
          <a:stretch>
            <a:fillRect/>
          </a:stretch>
        </p:blipFill>
        <p:spPr>
          <a:xfrm>
            <a:off x="1086432" y="2046514"/>
            <a:ext cx="5217605" cy="2191272"/>
          </a:xfrm>
          <a:prstGeom prst="rect">
            <a:avLst/>
          </a:prstGeom>
        </p:spPr>
      </p:pic>
      <p:sp>
        <p:nvSpPr>
          <p:cNvPr id="9" name="TextBox 8">
            <a:extLst>
              <a:ext uri="{FF2B5EF4-FFF2-40B4-BE49-F238E27FC236}">
                <a16:creationId xmlns="" xmlns:a16="http://schemas.microsoft.com/office/drawing/2014/main" id="{DD486184-AFCF-E77A-4D44-55494A7CD384}"/>
              </a:ext>
            </a:extLst>
          </p:cNvPr>
          <p:cNvSpPr txBox="1"/>
          <p:nvPr/>
        </p:nvSpPr>
        <p:spPr>
          <a:xfrm>
            <a:off x="6636052" y="2156791"/>
            <a:ext cx="4469516" cy="369332"/>
          </a:xfrm>
          <a:prstGeom prst="rect">
            <a:avLst/>
          </a:prstGeom>
          <a:noFill/>
        </p:spPr>
        <p:txBody>
          <a:bodyPr wrap="square" rtlCol="0">
            <a:spAutoFit/>
          </a:bodyPr>
          <a:lstStyle/>
          <a:p>
            <a:r>
              <a:rPr lang="en-US" dirty="0"/>
              <a:t>Google images</a:t>
            </a:r>
          </a:p>
        </p:txBody>
      </p:sp>
      <p:sp>
        <p:nvSpPr>
          <p:cNvPr id="10" name="TextBox 9">
            <a:extLst>
              <a:ext uri="{FF2B5EF4-FFF2-40B4-BE49-F238E27FC236}">
                <a16:creationId xmlns="" xmlns:a16="http://schemas.microsoft.com/office/drawing/2014/main" id="{77760BDC-2D09-BCF5-8D8A-A4BEAD76EDED}"/>
              </a:ext>
            </a:extLst>
          </p:cNvPr>
          <p:cNvSpPr txBox="1"/>
          <p:nvPr/>
        </p:nvSpPr>
        <p:spPr>
          <a:xfrm>
            <a:off x="741517" y="4237786"/>
            <a:ext cx="11128591" cy="2585323"/>
          </a:xfrm>
          <a:prstGeom prst="rect">
            <a:avLst/>
          </a:prstGeom>
          <a:noFill/>
        </p:spPr>
        <p:txBody>
          <a:bodyPr wrap="square" rtlCol="0">
            <a:spAutoFit/>
          </a:bodyPr>
          <a:lstStyle/>
          <a:p>
            <a:r>
              <a:rPr lang="en-US" b="1" i="0" dirty="0">
                <a:solidFill>
                  <a:srgbClr val="242424"/>
                </a:solidFill>
                <a:effectLst/>
                <a:latin typeface="source-serif-pro"/>
              </a:rPr>
              <a:t>Input layer:</a:t>
            </a:r>
            <a:r>
              <a:rPr lang="en-US" b="0" i="0" dirty="0">
                <a:solidFill>
                  <a:srgbClr val="242424"/>
                </a:solidFill>
                <a:effectLst/>
                <a:latin typeface="source-serif-pro"/>
              </a:rPr>
              <a:t> Each neuron in the input layer corresponds to one of the input features.</a:t>
            </a:r>
          </a:p>
          <a:p>
            <a:r>
              <a:rPr lang="en-US" b="0" i="1" dirty="0">
                <a:solidFill>
                  <a:srgbClr val="242424"/>
                </a:solidFill>
                <a:effectLst/>
                <a:latin typeface="source-serif-pro"/>
              </a:rPr>
              <a:t>For instance, in an image classification task where the input is a </a:t>
            </a:r>
            <a:r>
              <a:rPr lang="en-US" b="1" i="1" dirty="0">
                <a:solidFill>
                  <a:srgbClr val="242424"/>
                </a:solidFill>
                <a:effectLst/>
                <a:latin typeface="source-serif-pro"/>
              </a:rPr>
              <a:t>28 x 28-pixel image</a:t>
            </a:r>
            <a:r>
              <a:rPr lang="en-US" b="0" i="1" dirty="0">
                <a:solidFill>
                  <a:srgbClr val="242424"/>
                </a:solidFill>
                <a:effectLst/>
                <a:latin typeface="source-serif-pro"/>
              </a:rPr>
              <a:t>, the input layer would have </a:t>
            </a:r>
            <a:r>
              <a:rPr lang="en-US" b="1" i="1" dirty="0">
                <a:solidFill>
                  <a:srgbClr val="242424"/>
                </a:solidFill>
                <a:effectLst/>
                <a:latin typeface="source-serif-pro"/>
              </a:rPr>
              <a:t>784 neurons</a:t>
            </a:r>
            <a:r>
              <a:rPr lang="en-US" b="0" i="1" dirty="0">
                <a:solidFill>
                  <a:srgbClr val="242424"/>
                </a:solidFill>
                <a:effectLst/>
                <a:latin typeface="source-serif-pro"/>
              </a:rPr>
              <a:t> (one for each pixel).</a:t>
            </a:r>
          </a:p>
          <a:p>
            <a:endParaRPr lang="en-US" i="1" dirty="0">
              <a:solidFill>
                <a:srgbClr val="242424"/>
              </a:solidFill>
              <a:latin typeface="source-serif-pro"/>
            </a:endParaRPr>
          </a:p>
          <a:p>
            <a:r>
              <a:rPr lang="en-US" i="1" dirty="0">
                <a:solidFill>
                  <a:srgbClr val="242424"/>
                </a:solidFill>
                <a:latin typeface="source-serif-pro"/>
              </a:rPr>
              <a:t>Difference from basic neural network: </a:t>
            </a:r>
          </a:p>
          <a:p>
            <a:pPr marL="342900" indent="-342900">
              <a:buAutoNum type="arabicParenR"/>
            </a:pPr>
            <a:r>
              <a:rPr lang="en-US" i="1" dirty="0">
                <a:solidFill>
                  <a:srgbClr val="FF0000"/>
                </a:solidFill>
                <a:latin typeface="source-serif-pro"/>
              </a:rPr>
              <a:t>Convolution Layers:- </a:t>
            </a:r>
            <a:r>
              <a:rPr lang="en-US" b="0" i="0" dirty="0">
                <a:solidFill>
                  <a:srgbClr val="242424"/>
                </a:solidFill>
                <a:effectLst/>
                <a:latin typeface="source-serif-pro"/>
              </a:rPr>
              <a:t>They are the fundamental building blocks of CNNs. These layers perform a critical mathematical operation known as </a:t>
            </a:r>
            <a:r>
              <a:rPr lang="en-US" b="1" i="0" dirty="0">
                <a:solidFill>
                  <a:srgbClr val="242424"/>
                </a:solidFill>
                <a:effectLst/>
                <a:latin typeface="source-serif-pro"/>
              </a:rPr>
              <a:t>convolution</a:t>
            </a:r>
            <a:r>
              <a:rPr lang="en-US" b="0" i="0" dirty="0">
                <a:solidFill>
                  <a:srgbClr val="242424"/>
                </a:solidFill>
                <a:effectLst/>
                <a:latin typeface="source-serif-pro"/>
              </a:rPr>
              <a:t>.</a:t>
            </a:r>
          </a:p>
          <a:p>
            <a:r>
              <a:rPr lang="en-US" b="0" i="0" dirty="0">
                <a:solidFill>
                  <a:srgbClr val="242424"/>
                </a:solidFill>
                <a:effectLst/>
                <a:latin typeface="source-serif-pro"/>
              </a:rPr>
              <a:t> That involves application of </a:t>
            </a:r>
            <a:r>
              <a:rPr lang="en-US" b="1" i="0" dirty="0">
                <a:solidFill>
                  <a:srgbClr val="242424"/>
                </a:solidFill>
                <a:effectLst/>
                <a:latin typeface="source-serif-pro"/>
              </a:rPr>
              <a:t>specialized filters known as kernels</a:t>
            </a:r>
            <a:r>
              <a:rPr lang="en-US" b="0" i="0" dirty="0">
                <a:solidFill>
                  <a:srgbClr val="242424"/>
                </a:solidFill>
                <a:effectLst/>
                <a:latin typeface="source-serif-pro"/>
              </a:rPr>
              <a:t>, that traverse through the input image to learn complex visual patterns</a:t>
            </a:r>
            <a:endParaRPr lang="en-US" dirty="0"/>
          </a:p>
        </p:txBody>
      </p:sp>
    </p:spTree>
    <p:extLst>
      <p:ext uri="{BB962C8B-B14F-4D97-AF65-F5344CB8AC3E}">
        <p14:creationId xmlns:p14="http://schemas.microsoft.com/office/powerpoint/2010/main" val="3761526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8F1F7E-A3E3-3F0E-7D1C-E51434C98E64}"/>
              </a:ext>
            </a:extLst>
          </p:cNvPr>
          <p:cNvSpPr>
            <a:spLocks noGrp="1"/>
          </p:cNvSpPr>
          <p:nvPr>
            <p:ph type="title"/>
          </p:nvPr>
        </p:nvSpPr>
        <p:spPr/>
        <p:txBody>
          <a:bodyPr/>
          <a:lstStyle/>
          <a:p>
            <a:r>
              <a:rPr lang="en-US" b="1" i="0" dirty="0">
                <a:solidFill>
                  <a:srgbClr val="05192D"/>
                </a:solidFill>
                <a:effectLst/>
                <a:latin typeface="Studio-Feixen-Sans"/>
              </a:rPr>
              <a:t>Key Components of a CNN</a:t>
            </a:r>
            <a:br>
              <a:rPr lang="en-US" b="1" i="0" dirty="0">
                <a:solidFill>
                  <a:srgbClr val="05192D"/>
                </a:solidFill>
                <a:effectLst/>
                <a:latin typeface="Studio-Feixen-Sans"/>
              </a:rPr>
            </a:br>
            <a:endParaRPr lang="en-US" dirty="0"/>
          </a:p>
        </p:txBody>
      </p:sp>
      <p:sp>
        <p:nvSpPr>
          <p:cNvPr id="3" name="Content Placeholder 2">
            <a:extLst>
              <a:ext uri="{FF2B5EF4-FFF2-40B4-BE49-F238E27FC236}">
                <a16:creationId xmlns="" xmlns:a16="http://schemas.microsoft.com/office/drawing/2014/main" id="{4B9B8276-F258-1541-20AE-076EC7CA6AE5}"/>
              </a:ext>
            </a:extLst>
          </p:cNvPr>
          <p:cNvSpPr>
            <a:spLocks noGrp="1"/>
          </p:cNvSpPr>
          <p:nvPr>
            <p:ph idx="1"/>
          </p:nvPr>
        </p:nvSpPr>
        <p:spPr/>
        <p:txBody>
          <a:bodyPr>
            <a:normAutofit/>
          </a:bodyPr>
          <a:lstStyle/>
          <a:p>
            <a:pPr algn="l" rtl="0">
              <a:spcAft>
                <a:spcPts val="1050"/>
              </a:spcAft>
            </a:pPr>
            <a:r>
              <a:rPr lang="en-US" b="0" i="0" dirty="0">
                <a:solidFill>
                  <a:srgbClr val="05192D"/>
                </a:solidFill>
                <a:effectLst/>
                <a:latin typeface="Studio-Feixen-Sans"/>
              </a:rPr>
              <a:t>The convolutional neural network is made of four main parts.</a:t>
            </a:r>
          </a:p>
          <a:p>
            <a:pPr algn="l">
              <a:spcAft>
                <a:spcPts val="900"/>
              </a:spcAft>
              <a:buFont typeface="Arial" panose="020B0604020202020204" pitchFamily="34" charset="0"/>
              <a:buChar char="•"/>
            </a:pPr>
            <a:r>
              <a:rPr lang="en-US" b="0" i="0" dirty="0">
                <a:solidFill>
                  <a:srgbClr val="05192D"/>
                </a:solidFill>
                <a:effectLst/>
                <a:latin typeface="Studio-Feixen-Sans"/>
              </a:rPr>
              <a:t>Convolutional layers</a:t>
            </a:r>
          </a:p>
          <a:p>
            <a:pPr algn="l">
              <a:spcAft>
                <a:spcPts val="900"/>
              </a:spcAft>
              <a:buFont typeface="Arial" panose="020B0604020202020204" pitchFamily="34" charset="0"/>
              <a:buChar char="•"/>
            </a:pPr>
            <a:r>
              <a:rPr lang="en-US" b="0" i="0" dirty="0">
                <a:solidFill>
                  <a:srgbClr val="05192D"/>
                </a:solidFill>
                <a:effectLst/>
                <a:latin typeface="Studio-Feixen-Sans"/>
              </a:rPr>
              <a:t>Rectified Linear Unit (</a:t>
            </a:r>
            <a:r>
              <a:rPr lang="en-US" b="0" i="0" dirty="0" err="1">
                <a:solidFill>
                  <a:srgbClr val="05192D"/>
                </a:solidFill>
                <a:effectLst/>
                <a:latin typeface="Studio-Feixen-Sans"/>
              </a:rPr>
              <a:t>ReLU</a:t>
            </a:r>
            <a:r>
              <a:rPr lang="en-US" b="0" i="0" dirty="0">
                <a:solidFill>
                  <a:srgbClr val="05192D"/>
                </a:solidFill>
                <a:effectLst/>
                <a:latin typeface="Studio-Feixen-Sans"/>
              </a:rPr>
              <a:t> for short)</a:t>
            </a:r>
          </a:p>
          <a:p>
            <a:pPr algn="l">
              <a:spcAft>
                <a:spcPts val="900"/>
              </a:spcAft>
              <a:buFont typeface="Arial" panose="020B0604020202020204" pitchFamily="34" charset="0"/>
              <a:buChar char="•"/>
            </a:pPr>
            <a:r>
              <a:rPr lang="en-US" b="0" i="0" dirty="0">
                <a:solidFill>
                  <a:srgbClr val="05192D"/>
                </a:solidFill>
                <a:effectLst/>
                <a:latin typeface="Studio-Feixen-Sans"/>
              </a:rPr>
              <a:t>Pooling layers</a:t>
            </a:r>
          </a:p>
          <a:p>
            <a:pPr algn="l">
              <a:spcAft>
                <a:spcPts val="900"/>
              </a:spcAft>
              <a:buFont typeface="Arial" panose="020B0604020202020204" pitchFamily="34" charset="0"/>
              <a:buChar char="•"/>
            </a:pPr>
            <a:r>
              <a:rPr lang="en-US" b="0" i="0" dirty="0">
                <a:solidFill>
                  <a:srgbClr val="05192D"/>
                </a:solidFill>
                <a:effectLst/>
                <a:latin typeface="Studio-Feixen-Sans"/>
              </a:rPr>
              <a:t>Fully connected layers</a:t>
            </a:r>
          </a:p>
          <a:p>
            <a:pPr algn="l">
              <a:spcAft>
                <a:spcPts val="900"/>
              </a:spcAft>
              <a:buFont typeface="Arial" panose="020B0604020202020204" pitchFamily="34" charset="0"/>
              <a:buChar char="•"/>
            </a:pPr>
            <a:r>
              <a:rPr lang="en-US" b="0" i="0" dirty="0">
                <a:solidFill>
                  <a:srgbClr val="05192D"/>
                </a:solidFill>
                <a:effectLst/>
                <a:latin typeface="Studio-Feixen-Sans"/>
              </a:rPr>
              <a:t>They help the CNNs mimic how the human brain operates to recognize patterns and features in images</a:t>
            </a:r>
            <a:r>
              <a:rPr lang="en-US" dirty="0">
                <a:solidFill>
                  <a:srgbClr val="05192D"/>
                </a:solidFill>
                <a:latin typeface="Studio-Feixen-Sans"/>
              </a:rPr>
              <a:t>.</a:t>
            </a:r>
          </a:p>
          <a:p>
            <a:pPr algn="l">
              <a:spcAft>
                <a:spcPts val="900"/>
              </a:spcAft>
              <a:buFont typeface="Arial" panose="020B0604020202020204" pitchFamily="34" charset="0"/>
              <a:buChar char="•"/>
            </a:pPr>
            <a:endParaRPr lang="en-US" b="0" i="0" dirty="0">
              <a:solidFill>
                <a:srgbClr val="05192D"/>
              </a:solidFill>
              <a:effectLst/>
              <a:latin typeface="Studio-Feixen-Sans"/>
            </a:endParaRPr>
          </a:p>
          <a:p>
            <a:endParaRPr lang="en-US" dirty="0"/>
          </a:p>
        </p:txBody>
      </p:sp>
    </p:spTree>
    <p:extLst>
      <p:ext uri="{BB962C8B-B14F-4D97-AF65-F5344CB8AC3E}">
        <p14:creationId xmlns:p14="http://schemas.microsoft.com/office/powerpoint/2010/main" val="663485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19F20463-63A9-8156-7B3E-FC17E40AF1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4533" y="735765"/>
            <a:ext cx="5548842" cy="49085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F77327A1-7ABE-CE58-0038-A281D9036249}"/>
              </a:ext>
            </a:extLst>
          </p:cNvPr>
          <p:cNvSpPr txBox="1"/>
          <p:nvPr/>
        </p:nvSpPr>
        <p:spPr>
          <a:xfrm>
            <a:off x="3299581" y="5930686"/>
            <a:ext cx="6096000" cy="369332"/>
          </a:xfrm>
          <a:prstGeom prst="rect">
            <a:avLst/>
          </a:prstGeom>
          <a:noFill/>
        </p:spPr>
        <p:txBody>
          <a:bodyPr wrap="square">
            <a:spAutoFit/>
          </a:bodyPr>
          <a:lstStyle/>
          <a:p>
            <a:r>
              <a:rPr lang="en-US" b="0" i="0" dirty="0">
                <a:solidFill>
                  <a:srgbClr val="6B6B6B"/>
                </a:solidFill>
                <a:effectLst/>
                <a:latin typeface="sohne"/>
              </a:rPr>
              <a:t>Kernel operation: adapted</a:t>
            </a:r>
            <a:endParaRPr lang="en-US" dirty="0"/>
          </a:p>
        </p:txBody>
      </p:sp>
    </p:spTree>
    <p:extLst>
      <p:ext uri="{BB962C8B-B14F-4D97-AF65-F5344CB8AC3E}">
        <p14:creationId xmlns:p14="http://schemas.microsoft.com/office/powerpoint/2010/main" val="2848817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B71205-CE32-352D-1E06-85F2690D8E97}"/>
              </a:ext>
            </a:extLst>
          </p:cNvPr>
          <p:cNvSpPr>
            <a:spLocks noGrp="1"/>
          </p:cNvSpPr>
          <p:nvPr>
            <p:ph type="title"/>
          </p:nvPr>
        </p:nvSpPr>
        <p:spPr>
          <a:xfrm>
            <a:off x="859660" y="1863667"/>
            <a:ext cx="10515600" cy="1325563"/>
          </a:xfrm>
        </p:spPr>
        <p:txBody>
          <a:bodyPr>
            <a:normAutofit fontScale="90000"/>
          </a:bodyPr>
          <a:lstStyle/>
          <a:p>
            <a:r>
              <a:rPr lang="en-US" b="1" i="0" dirty="0">
                <a:solidFill>
                  <a:srgbClr val="05192D"/>
                </a:solidFill>
                <a:effectLst/>
                <a:latin typeface="Studio-Feixen-Sans"/>
              </a:rPr>
              <a:t>Convolution layers</a:t>
            </a:r>
            <a:br>
              <a:rPr lang="en-US" b="1" i="0" dirty="0">
                <a:solidFill>
                  <a:srgbClr val="05192D"/>
                </a:solidFill>
                <a:effectLst/>
                <a:latin typeface="Studio-Feixen-Sans"/>
              </a:rPr>
            </a:br>
            <a:r>
              <a:rPr lang="en-US" b="1" i="0" dirty="0">
                <a:solidFill>
                  <a:srgbClr val="05192D"/>
                </a:solidFill>
                <a:effectLst/>
                <a:latin typeface="Studio-Feixen-Sans"/>
              </a:rPr>
              <a:t/>
            </a:r>
            <a:br>
              <a:rPr lang="en-US" b="1" i="0" dirty="0">
                <a:solidFill>
                  <a:srgbClr val="05192D"/>
                </a:solidFill>
                <a:effectLst/>
                <a:latin typeface="Studio-Feixen-Sans"/>
              </a:rPr>
            </a:br>
            <a:r>
              <a:rPr lang="en-US" b="1" i="0" dirty="0">
                <a:solidFill>
                  <a:srgbClr val="05192D"/>
                </a:solidFill>
                <a:effectLst/>
                <a:latin typeface="Studio-Feixen-Sans"/>
              </a:rPr>
              <a:t/>
            </a:r>
            <a:br>
              <a:rPr lang="en-US" b="1" i="0" dirty="0">
                <a:solidFill>
                  <a:srgbClr val="05192D"/>
                </a:solidFill>
                <a:effectLst/>
                <a:latin typeface="Studio-Feixen-Sans"/>
              </a:rPr>
            </a:br>
            <a:endParaRPr lang="en-US" dirty="0"/>
          </a:p>
        </p:txBody>
      </p:sp>
      <p:sp>
        <p:nvSpPr>
          <p:cNvPr id="3" name="Content Placeholder 2">
            <a:extLst>
              <a:ext uri="{FF2B5EF4-FFF2-40B4-BE49-F238E27FC236}">
                <a16:creationId xmlns="" xmlns:a16="http://schemas.microsoft.com/office/drawing/2014/main" id="{C0C14450-D10A-3DAC-DAAF-B6BF4BD2771C}"/>
              </a:ext>
            </a:extLst>
          </p:cNvPr>
          <p:cNvSpPr>
            <a:spLocks noGrp="1"/>
          </p:cNvSpPr>
          <p:nvPr>
            <p:ph idx="1"/>
          </p:nvPr>
        </p:nvSpPr>
        <p:spPr>
          <a:xfrm>
            <a:off x="859660" y="1914750"/>
            <a:ext cx="10515600" cy="4351338"/>
          </a:xfrm>
        </p:spPr>
        <p:txBody>
          <a:bodyPr/>
          <a:lstStyle/>
          <a:p>
            <a:r>
              <a:rPr lang="en-US" b="0" i="0" dirty="0">
                <a:solidFill>
                  <a:srgbClr val="05192D"/>
                </a:solidFill>
                <a:effectLst/>
                <a:latin typeface="Studio-Feixen-Sans"/>
              </a:rPr>
              <a:t>the first building block of a CNN.</a:t>
            </a:r>
          </a:p>
          <a:p>
            <a:r>
              <a:rPr lang="en-US" b="0" i="0" dirty="0">
                <a:solidFill>
                  <a:srgbClr val="05192D"/>
                </a:solidFill>
                <a:effectLst/>
                <a:latin typeface="Studio-Feixen-Sans"/>
              </a:rPr>
              <a:t>the application of a sliding window function to a matrix of pixels representing an image</a:t>
            </a:r>
          </a:p>
          <a:p>
            <a:r>
              <a:rPr lang="en-US" b="0" i="0" dirty="0">
                <a:solidFill>
                  <a:srgbClr val="05192D"/>
                </a:solidFill>
                <a:effectLst/>
                <a:latin typeface="Studio-Feixen-Sans"/>
              </a:rPr>
              <a:t>kernel or filter,</a:t>
            </a:r>
          </a:p>
          <a:p>
            <a:r>
              <a:rPr lang="en-US" b="0" i="0" dirty="0">
                <a:solidFill>
                  <a:srgbClr val="05192D"/>
                </a:solidFill>
                <a:effectLst/>
                <a:latin typeface="Studio-Feixen-Sans"/>
              </a:rPr>
              <a:t>several filters of equal size are applied</a:t>
            </a:r>
          </a:p>
          <a:p>
            <a:pPr lvl="1"/>
            <a:r>
              <a:rPr lang="en-US" dirty="0">
                <a:solidFill>
                  <a:srgbClr val="05192D"/>
                </a:solidFill>
                <a:latin typeface="Studio-Feixen-Sans"/>
              </a:rPr>
              <a:t>T</a:t>
            </a:r>
            <a:r>
              <a:rPr lang="en-US" b="0" i="0" dirty="0">
                <a:solidFill>
                  <a:srgbClr val="05192D"/>
                </a:solidFill>
                <a:effectLst/>
                <a:latin typeface="Studio-Feixen-Sans"/>
              </a:rPr>
              <a:t>o recognize a specific pattern from the image, such as the curving of the digits, the edges, the whole shape of the digits, and more</a:t>
            </a:r>
          </a:p>
          <a:p>
            <a:pPr lvl="1"/>
            <a:endParaRPr lang="en-US" dirty="0">
              <a:solidFill>
                <a:srgbClr val="05192D"/>
              </a:solidFill>
              <a:latin typeface="Studio-Feixen-Sans"/>
            </a:endParaRPr>
          </a:p>
          <a:p>
            <a:pPr lvl="1"/>
            <a:endParaRPr lang="en-US" dirty="0">
              <a:solidFill>
                <a:srgbClr val="05192D"/>
              </a:solidFill>
              <a:latin typeface="Studio-Feixen-Sans"/>
            </a:endParaRPr>
          </a:p>
          <a:p>
            <a:pPr lvl="1"/>
            <a:r>
              <a:rPr lang="en-US" b="1" i="0" dirty="0">
                <a:solidFill>
                  <a:srgbClr val="05192D"/>
                </a:solidFill>
                <a:effectLst/>
                <a:latin typeface="Studio-Feixen-Sans"/>
                <a:hlinkClick r:id="rId2"/>
              </a:rPr>
              <a:t>https://poloclub.github.io/cnn-explainer/</a:t>
            </a:r>
            <a:endParaRPr lang="en-US" b="1" i="0" dirty="0">
              <a:solidFill>
                <a:srgbClr val="05192D"/>
              </a:solidFill>
              <a:effectLst/>
              <a:latin typeface="Studio-Feixen-Sans"/>
            </a:endParaRPr>
          </a:p>
          <a:p>
            <a:pPr lvl="1"/>
            <a:endParaRPr lang="en-US" dirty="0"/>
          </a:p>
        </p:txBody>
      </p:sp>
      <p:sp>
        <p:nvSpPr>
          <p:cNvPr id="4" name="TextBox 3"/>
          <p:cNvSpPr txBox="1"/>
          <p:nvPr/>
        </p:nvSpPr>
        <p:spPr>
          <a:xfrm>
            <a:off x="5682342" y="1176542"/>
            <a:ext cx="6120883" cy="646331"/>
          </a:xfrm>
          <a:prstGeom prst="rect">
            <a:avLst/>
          </a:prstGeom>
          <a:noFill/>
        </p:spPr>
        <p:txBody>
          <a:bodyPr wrap="square" rtlCol="0">
            <a:spAutoFit/>
          </a:bodyPr>
          <a:lstStyle/>
          <a:p>
            <a:r>
              <a:rPr lang="en-US" sz="1200" dirty="0" smtClean="0"/>
              <a:t>Convolution layer is responsible </a:t>
            </a:r>
            <a:r>
              <a:rPr lang="en-US" sz="1200" dirty="0"/>
              <a:t>for detecting patterns at different levels of complexity. Its efficiency, flexibility, and ability to extract hierarchical features make it indispensable in deep learning tasks.</a:t>
            </a:r>
          </a:p>
        </p:txBody>
      </p:sp>
      <p:sp>
        <p:nvSpPr>
          <p:cNvPr id="5" name="TextBox 4"/>
          <p:cNvSpPr txBox="1"/>
          <p:nvPr/>
        </p:nvSpPr>
        <p:spPr>
          <a:xfrm>
            <a:off x="895737" y="202905"/>
            <a:ext cx="9573209" cy="1446550"/>
          </a:xfrm>
          <a:prstGeom prst="rect">
            <a:avLst/>
          </a:prstGeom>
          <a:noFill/>
        </p:spPr>
        <p:txBody>
          <a:bodyPr wrap="square" rtlCol="0">
            <a:spAutoFit/>
          </a:bodyPr>
          <a:lstStyle/>
          <a:p>
            <a:endParaRPr lang="en-US" sz="1100" dirty="0"/>
          </a:p>
          <a:p>
            <a:r>
              <a:rPr lang="en-US" sz="1100" b="1" dirty="0"/>
              <a:t>Convolution Layer in a CNN</a:t>
            </a:r>
          </a:p>
          <a:p>
            <a:pPr lvl="0"/>
            <a:r>
              <a:rPr lang="en-US" sz="1100" dirty="0"/>
              <a:t>The </a:t>
            </a:r>
            <a:r>
              <a:rPr lang="en-US" sz="1100" b="1" dirty="0"/>
              <a:t>convolution layer</a:t>
            </a:r>
            <a:r>
              <a:rPr lang="en-US" sz="1100" dirty="0"/>
              <a:t> is the core building block of a Convolutional Neural Network (CNN). It is responsible for extracting features from input data (e.g., images) by applying convolution operations. These layers help the model learn local patterns, such as edges, corners, and textures, which form the foundation for understanding more complex features</a:t>
            </a:r>
            <a:r>
              <a:rPr lang="en-US" sz="1100" dirty="0" smtClean="0"/>
              <a:t>.</a:t>
            </a:r>
            <a:r>
              <a:rPr lang="en-US" altLang="en-US" sz="1100" dirty="0">
                <a:solidFill>
                  <a:srgbClr val="242424"/>
                </a:solidFill>
                <a:latin typeface="Times New Roman" panose="02020603050405020304" pitchFamily="18" charset="0"/>
                <a:cs typeface="Times New Roman" panose="02020603050405020304" pitchFamily="18" charset="0"/>
              </a:rPr>
              <a:t> Summing up we can say that </a:t>
            </a:r>
            <a:r>
              <a:rPr lang="en-US" sz="1100" i="1" dirty="0">
                <a:solidFill>
                  <a:srgbClr val="242424"/>
                </a:solidFill>
                <a:latin typeface="source-serif-pro"/>
              </a:rPr>
              <a:t>The main objective of Convolutional Layers is </a:t>
            </a:r>
            <a:r>
              <a:rPr lang="en-US" sz="1100" b="1" i="1" dirty="0">
                <a:solidFill>
                  <a:srgbClr val="242424"/>
                </a:solidFill>
                <a:latin typeface="source-serif-pro"/>
              </a:rPr>
              <a:t>FEATURE EXTRACTION</a:t>
            </a:r>
            <a:endParaRPr lang="en-US" altLang="en-US" sz="1100" dirty="0">
              <a:latin typeface="Times New Roman" panose="02020603050405020304" pitchFamily="18" charset="0"/>
              <a:cs typeface="Times New Roman" panose="02020603050405020304" pitchFamily="18" charset="0"/>
            </a:endParaRPr>
          </a:p>
          <a:p>
            <a:endParaRPr lang="en-US" sz="1100" dirty="0"/>
          </a:p>
          <a:p>
            <a:endParaRPr lang="en-US" sz="1100" dirty="0"/>
          </a:p>
        </p:txBody>
      </p:sp>
    </p:spTree>
    <p:extLst>
      <p:ext uri="{BB962C8B-B14F-4D97-AF65-F5344CB8AC3E}">
        <p14:creationId xmlns:p14="http://schemas.microsoft.com/office/powerpoint/2010/main" val="2838416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3763</TotalTime>
  <Words>560</Words>
  <Application>Microsoft Office PowerPoint</Application>
  <PresentationFormat>Custom</PresentationFormat>
  <Paragraphs>105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CNN</vt:lpstr>
      <vt:lpstr>Used for</vt:lpstr>
      <vt:lpstr>PowerPoint Presentation</vt:lpstr>
      <vt:lpstr>Input image and pixel representation</vt:lpstr>
      <vt:lpstr>PowerPoint Presentation</vt:lpstr>
      <vt:lpstr>Gray scale image </vt:lpstr>
      <vt:lpstr>Key Components of a CNN </vt:lpstr>
      <vt:lpstr>PowerPoint Presentation</vt:lpstr>
      <vt:lpstr>Convolution layers   </vt:lpstr>
      <vt:lpstr>Kernels</vt:lpstr>
      <vt:lpstr>Different Types of Kernels </vt:lpstr>
      <vt:lpstr>3 components inside convolution Layers are </vt:lpstr>
      <vt:lpstr>Stride = 1, Stride = 2</vt:lpstr>
      <vt:lpstr>Padding of images</vt:lpstr>
      <vt:lpstr>PowerPoint Presentation</vt:lpstr>
      <vt:lpstr>Pooling Layer</vt:lpstr>
      <vt:lpstr>PowerPoint Presentation</vt:lpstr>
      <vt:lpstr>Visualization of CNN operations</vt:lpstr>
      <vt:lpstr>Flattening  Layers</vt:lpstr>
      <vt:lpstr>Activation Layer</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dc:title>
  <dc:creator>Hina Ali</dc:creator>
  <cp:lastModifiedBy>Nida</cp:lastModifiedBy>
  <cp:revision>86</cp:revision>
  <dcterms:created xsi:type="dcterms:W3CDTF">2024-11-12T13:40:42Z</dcterms:created>
  <dcterms:modified xsi:type="dcterms:W3CDTF">2025-01-01T06:21:28Z</dcterms:modified>
</cp:coreProperties>
</file>